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68.jpg" ContentType="image/jpg"/>
  <Override PartName="/ppt/media/image169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1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187.jpg" ContentType="image/jpg"/>
  <Override PartName="/ppt/media/image188.jpg" ContentType="image/jpg"/>
  <Override PartName="/ppt/media/image189.jpg" ContentType="image/jpg"/>
  <Override PartName="/ppt/media/image190.jpg" ContentType="image/jpg"/>
  <Override PartName="/ppt/media/image191.jpg" ContentType="image/jpg"/>
  <Override PartName="/ppt/media/image192.jpg" ContentType="image/jpg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media/image197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06.jpg" ContentType="image/jpg"/>
  <Override PartName="/ppt/media/image207.jpg" ContentType="image/jpg"/>
  <Override PartName="/ppt/media/image208.jpg" ContentType="image/jpg"/>
  <Override PartName="/ppt/media/image209.jpg" ContentType="image/jpg"/>
  <Override PartName="/ppt/media/image210.jpg" ContentType="image/jpg"/>
  <Override PartName="/ppt/media/image211.jpg" ContentType="image/jpg"/>
  <Override PartName="/ppt/media/image212.jpg" ContentType="image/jpg"/>
  <Override PartName="/ppt/media/image213.jpg" ContentType="image/jpg"/>
  <Override PartName="/ppt/media/image214.jpg" ContentType="image/jpg"/>
  <Override PartName="/ppt/media/image215.jpg" ContentType="image/jpg"/>
  <Override PartName="/ppt/media/image216.jpg" ContentType="image/jpg"/>
  <Override PartName="/ppt/media/image217.jpg" ContentType="image/jpg"/>
  <Override PartName="/ppt/media/image218.jpg" ContentType="image/jpg"/>
  <Override PartName="/ppt/media/image219.jpg" ContentType="image/jpg"/>
  <Override PartName="/ppt/media/image220.jpg" ContentType="image/jpg"/>
  <Override PartName="/ppt/media/image221.jpg" ContentType="image/jpg"/>
  <Override PartName="/ppt/media/image222.jpg" ContentType="image/jpg"/>
  <Override PartName="/ppt/media/image223.jpg" ContentType="image/jpg"/>
  <Override PartName="/ppt/media/image224.jpg" ContentType="image/jpg"/>
  <Override PartName="/ppt/media/image225.jpg" ContentType="image/jpg"/>
  <Override PartName="/ppt/media/image226.jpg" ContentType="image/jpg"/>
  <Override PartName="/ppt/media/image227.jpg" ContentType="image/jpg"/>
  <Override PartName="/ppt/media/image228.jpg" ContentType="image/jpg"/>
  <Override PartName="/ppt/media/image229.jpg" ContentType="image/jpg"/>
  <Override PartName="/ppt/media/image230.jpg" ContentType="image/jpg"/>
  <Override PartName="/ppt/media/image231.jpg" ContentType="image/jpg"/>
  <Override PartName="/ppt/media/image232.jpg" ContentType="image/jpg"/>
  <Override PartName="/ppt/media/image233.jpg" ContentType="image/jpg"/>
  <Override PartName="/ppt/media/image234.jpg" ContentType="image/jpg"/>
  <Override PartName="/ppt/media/image235.jpg" ContentType="image/jpg"/>
  <Override PartName="/ppt/media/image236.jpg" ContentType="image/jpg"/>
  <Override PartName="/ppt/media/image237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93" r:id="rId3"/>
    <p:sldId id="273" r:id="rId4"/>
    <p:sldId id="288" r:id="rId5"/>
    <p:sldId id="1227" r:id="rId6"/>
    <p:sldId id="1202" r:id="rId7"/>
    <p:sldId id="289" r:id="rId8"/>
    <p:sldId id="290" r:id="rId9"/>
    <p:sldId id="318" r:id="rId10"/>
    <p:sldId id="291" r:id="rId11"/>
    <p:sldId id="292" r:id="rId12"/>
    <p:sldId id="294" r:id="rId13"/>
    <p:sldId id="1210" r:id="rId14"/>
    <p:sldId id="1590" r:id="rId15"/>
    <p:sldId id="1600" r:id="rId16"/>
    <p:sldId id="1605" r:id="rId17"/>
    <p:sldId id="1595" r:id="rId18"/>
    <p:sldId id="1607" r:id="rId19"/>
    <p:sldId id="1610" r:id="rId20"/>
    <p:sldId id="1609" r:id="rId21"/>
    <p:sldId id="1608" r:id="rId22"/>
    <p:sldId id="1598" r:id="rId23"/>
    <p:sldId id="1596" r:id="rId24"/>
    <p:sldId id="1599" r:id="rId25"/>
    <p:sldId id="1593" r:id="rId26"/>
    <p:sldId id="1597" r:id="rId27"/>
    <p:sldId id="1606" r:id="rId28"/>
    <p:sldId id="1214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1601" r:id="rId40"/>
    <p:sldId id="268" r:id="rId41"/>
    <p:sldId id="269" r:id="rId42"/>
    <p:sldId id="270" r:id="rId43"/>
    <p:sldId id="271" r:id="rId44"/>
    <p:sldId id="1232" r:id="rId45"/>
    <p:sldId id="1242" r:id="rId46"/>
    <p:sldId id="1604" r:id="rId47"/>
    <p:sldId id="1603" r:id="rId48"/>
    <p:sldId id="1220" r:id="rId49"/>
  </p:sldIdLst>
  <p:sldSz cx="12192000" cy="6858000"/>
  <p:notesSz cx="6858000" cy="9144000"/>
  <p:embeddedFontLst>
    <p:embeddedFont>
      <p:font typeface="Rix모던고딕 EB" panose="02020603020101020101" pitchFamily="18" charset="-127"/>
      <p:regular r:id="rId51"/>
    </p:embeddedFont>
    <p:embeddedFont>
      <p:font typeface="나눔고딕 Light" panose="020D0904000000000000" pitchFamily="50" charset="-127"/>
      <p:regular r:id="rId52"/>
    </p:embeddedFont>
    <p:embeddedFont>
      <p:font typeface="나눔손글씨 펜" panose="020B0600000101010101" charset="-127"/>
      <p:regular r:id="rId53"/>
    </p:embeddedFont>
    <p:embeddedFont>
      <p:font typeface="HG꼬딕씨 40g" panose="02020603020101020101" pitchFamily="18" charset="-127"/>
      <p:regular r:id="rId54"/>
    </p:embeddedFont>
    <p:embeddedFont>
      <p:font typeface="HG꼬딕씨 99g" panose="02020603020101020101" pitchFamily="18" charset="-127"/>
      <p:regular r:id="rId55"/>
    </p:embeddedFont>
    <p:embeddedFont>
      <p:font typeface="나눔스퀘어 Bold" panose="020B0600000101010101" pitchFamily="50" charset="-127"/>
      <p:bold r:id="rId56"/>
    </p:embeddedFont>
    <p:embeddedFont>
      <p:font typeface="맑은 고딕" panose="020B0503020000020004" pitchFamily="50" charset="-127"/>
      <p:regular r:id="rId57"/>
      <p:bold r:id="rId58"/>
    </p:embeddedFont>
    <p:embeddedFont>
      <p:font typeface="나눔스퀘어" panose="020B0600000101010101" pitchFamily="50" charset="-127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HG꼬딕씨 60g" panose="02020603020101020101" pitchFamily="18" charset="-127"/>
      <p:regular r:id="rId64"/>
    </p:embeddedFont>
    <p:embeddedFont>
      <p:font typeface="Ebrima" panose="02000000000000000000" pitchFamily="2" charset="0"/>
      <p:regular r:id="rId65"/>
      <p:bold r:id="rId6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D9A8CB4E-95B2-4D75-A7C2-8D67C5A2F4BC}">
          <p14:sldIdLst>
            <p14:sldId id="293"/>
            <p14:sldId id="273"/>
            <p14:sldId id="288"/>
            <p14:sldId id="1227"/>
            <p14:sldId id="1202"/>
            <p14:sldId id="289"/>
            <p14:sldId id="290"/>
            <p14:sldId id="318"/>
            <p14:sldId id="291"/>
            <p14:sldId id="292"/>
            <p14:sldId id="294"/>
            <p14:sldId id="1210"/>
            <p14:sldId id="1590"/>
            <p14:sldId id="1600"/>
            <p14:sldId id="1605"/>
            <p14:sldId id="1595"/>
            <p14:sldId id="1607"/>
            <p14:sldId id="1610"/>
            <p14:sldId id="1609"/>
            <p14:sldId id="1608"/>
            <p14:sldId id="1598"/>
            <p14:sldId id="1596"/>
            <p14:sldId id="1599"/>
            <p14:sldId id="1593"/>
            <p14:sldId id="1597"/>
            <p14:sldId id="1606"/>
            <p14:sldId id="1214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1601"/>
            <p14:sldId id="268"/>
            <p14:sldId id="269"/>
            <p14:sldId id="270"/>
            <p14:sldId id="271"/>
            <p14:sldId id="1232"/>
            <p14:sldId id="1242"/>
            <p14:sldId id="1604"/>
            <p14:sldId id="1603"/>
            <p14:sldId id="12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6" pos="7151" userDrawn="1">
          <p15:clr>
            <a:srgbClr val="A4A3A4"/>
          </p15:clr>
        </p15:guide>
        <p15:guide id="7" pos="6494" userDrawn="1">
          <p15:clr>
            <a:srgbClr val="A4A3A4"/>
          </p15:clr>
        </p15:guide>
        <p15:guide id="8" orient="horz" pos="731" userDrawn="1">
          <p15:clr>
            <a:srgbClr val="A4A3A4"/>
          </p15:clr>
        </p15:guide>
        <p15:guide id="10" pos="7015" userDrawn="1">
          <p15:clr>
            <a:srgbClr val="A4A3A4"/>
          </p15:clr>
        </p15:guide>
        <p15:guide id="11" pos="3885" userDrawn="1">
          <p15:clr>
            <a:srgbClr val="A4A3A4"/>
          </p15:clr>
        </p15:guide>
        <p15:guide id="12" pos="483" userDrawn="1">
          <p15:clr>
            <a:srgbClr val="A4A3A4"/>
          </p15:clr>
        </p15:guide>
        <p15:guide id="13" orient="horz" pos="1979" userDrawn="1">
          <p15:clr>
            <a:srgbClr val="A4A3A4"/>
          </p15:clr>
        </p15:guide>
        <p15:guide id="14" orient="horz" pos="3952" userDrawn="1">
          <p15:clr>
            <a:srgbClr val="A4A3A4"/>
          </p15:clr>
        </p15:guide>
        <p15:guide id="15" pos="7106" userDrawn="1">
          <p15:clr>
            <a:srgbClr val="A4A3A4"/>
          </p15:clr>
        </p15:guide>
        <p15:guide id="16" pos="538" userDrawn="1">
          <p15:clr>
            <a:srgbClr val="A4A3A4"/>
          </p15:clr>
        </p15:guide>
        <p15:guide id="17" orient="horz" pos="1094" userDrawn="1">
          <p15:clr>
            <a:srgbClr val="A4A3A4"/>
          </p15:clr>
        </p15:guide>
        <p15:guide id="18" orient="horz" pos="1389" userDrawn="1">
          <p15:clr>
            <a:srgbClr val="A4A3A4"/>
          </p15:clr>
        </p15:guide>
        <p15:guide id="19" orient="horz" pos="4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9085"/>
    <a:srgbClr val="9CC78E"/>
    <a:srgbClr val="14BFF4"/>
    <a:srgbClr val="5FD1F2"/>
    <a:srgbClr val="0BADDF"/>
    <a:srgbClr val="0AA1D0"/>
    <a:srgbClr val="4B466E"/>
    <a:srgbClr val="2F23CA"/>
    <a:srgbClr val="324097"/>
    <a:srgbClr val="F4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86" y="437"/>
      </p:cViewPr>
      <p:guideLst>
        <p:guide orient="horz" pos="3906"/>
        <p:guide pos="3840"/>
        <p:guide orient="horz" pos="4224"/>
        <p:guide pos="7151"/>
        <p:guide pos="6494"/>
        <p:guide orient="horz" pos="731"/>
        <p:guide pos="7015"/>
        <p:guide pos="3885"/>
        <p:guide pos="483"/>
        <p:guide orient="horz" pos="1979"/>
        <p:guide orient="horz" pos="3952"/>
        <p:guide pos="7106"/>
        <p:guide pos="538"/>
        <p:guide orient="horz" pos="1094"/>
        <p:guide orient="horz" pos="1389"/>
        <p:guide orient="horz" pos="4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fld id="{81FB02D7-F87A-4B1C-9F62-21921392BC72}" type="datetimeFigureOut">
              <a:rPr lang="ko-KR" altLang="en-US" smtClean="0"/>
              <a:pPr/>
              <a:t>2024-05-08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fld id="{D864E54C-295A-4893-956E-EC2708F3902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836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LG체_v0.1OTF Regular" panose="020B0600000101010101" pitchFamily="34" charset="-127"/>
        <a:ea typeface="LG체_v0.1OTF Regular" panose="020B0600000101010101" pitchFamily="34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LG체_v0.1OTF Regular" panose="020B0600000101010101" pitchFamily="34" charset="-127"/>
        <a:ea typeface="LG체_v0.1OTF Regular" panose="020B0600000101010101" pitchFamily="34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LG체_v0.1OTF Regular" panose="020B0600000101010101" pitchFamily="34" charset="-127"/>
        <a:ea typeface="LG체_v0.1OTF Regular" panose="020B0600000101010101" pitchFamily="34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LG체_v0.1OTF Regular" panose="020B0600000101010101" pitchFamily="34" charset="-127"/>
        <a:ea typeface="LG체_v0.1OTF Regular" panose="020B0600000101010101" pitchFamily="34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LG체_v0.1OTF Regular" panose="020B0600000101010101" pitchFamily="34" charset="-127"/>
        <a:ea typeface="LG체_v0.1OTF Regular" panose="020B0600000101010101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022F-51C2-41F2-8E99-61524C44DC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53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91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7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4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65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73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14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41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565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951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20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08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326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solidFill>
                  <a:srgbClr val="C00000"/>
                </a:solidFill>
              </a:rPr>
              <a:t>Different view, Different tomorrow</a:t>
            </a:r>
          </a:p>
          <a:p>
            <a:r>
              <a:rPr lang="en-US" altLang="ko-KR" sz="1200" dirty="0">
                <a:solidFill>
                  <a:srgbClr val="C00000"/>
                </a:solidFill>
              </a:rPr>
              <a:t>Never be future blind </a:t>
            </a:r>
            <a:r>
              <a:rPr lang="en-US" altLang="ko-KR" sz="1200" dirty="0"/>
              <a:t/>
            </a:r>
            <a:br>
              <a:rPr lang="en-US" altLang="ko-KR" sz="1200" dirty="0"/>
            </a:br>
            <a:r>
              <a:rPr lang="en-US" altLang="ko-KR" sz="1200" dirty="0"/>
              <a:t>EYE can see tomorrow</a:t>
            </a:r>
            <a:br>
              <a:rPr lang="en-US" altLang="ko-KR" sz="1200" dirty="0"/>
            </a:br>
            <a:r>
              <a:rPr lang="en-US" altLang="ko-KR" sz="1200" dirty="0" err="1"/>
              <a:t>Tomorrow</a:t>
            </a:r>
            <a:r>
              <a:rPr lang="en-US" altLang="ko-KR" sz="1200" dirty="0"/>
              <a:t> is in your eyes</a:t>
            </a:r>
            <a:br>
              <a:rPr lang="en-US" altLang="ko-KR" sz="1200" dirty="0"/>
            </a:br>
            <a:r>
              <a:rPr lang="en-US" altLang="ko-KR" sz="1200" dirty="0"/>
              <a:t>EYE see future, EYE see life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See in many EYES</a:t>
            </a:r>
            <a:r>
              <a:rPr lang="en-US" altLang="ko-KR" sz="1000" dirty="0">
                <a:solidFill>
                  <a:srgbClr val="C00000"/>
                </a:solidFill>
              </a:rPr>
              <a:t/>
            </a:r>
            <a:br>
              <a:rPr lang="en-US" altLang="ko-KR" sz="1000" dirty="0">
                <a:solidFill>
                  <a:srgbClr val="C00000"/>
                </a:solidFill>
              </a:rPr>
            </a:br>
            <a:r>
              <a:rPr lang="en-US" altLang="ko-KR" sz="1200" dirty="0"/>
              <a:t>Eye Knows the future </a:t>
            </a:r>
            <a:br>
              <a:rPr lang="en-US" altLang="ko-KR" sz="1200" dirty="0"/>
            </a:br>
            <a:r>
              <a:rPr lang="en-US" altLang="ko-KR" sz="1200" dirty="0" err="1"/>
              <a:t>Future</a:t>
            </a:r>
            <a:r>
              <a:rPr lang="en-US" altLang="ko-KR" sz="1200" dirty="0"/>
              <a:t> depends on you</a:t>
            </a:r>
            <a:br>
              <a:rPr lang="en-US" altLang="ko-KR" sz="1200" dirty="0"/>
            </a:br>
            <a:r>
              <a:rPr lang="en-US" altLang="ko-KR" sz="1200" dirty="0"/>
              <a:t>Future in your EYES</a:t>
            </a:r>
            <a:br>
              <a:rPr lang="en-US" altLang="ko-KR" sz="1200" dirty="0"/>
            </a:br>
            <a:r>
              <a:rPr lang="en-US" altLang="ko-KR" sz="1200" dirty="0"/>
              <a:t>Make future YOURS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96620-7CC4-4AD9-90A3-D118ED89093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541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022F-51C2-41F2-8E99-61524C44DCD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LG체_v0.1OTF Regular" panose="020B0600000101010101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G체_v0.1OTF Regular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15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3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33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7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56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>
            <a:extLst>
              <a:ext uri="{FF2B5EF4-FFF2-40B4-BE49-F238E27FC236}">
                <a16:creationId xmlns:a16="http://schemas.microsoft.com/office/drawing/2014/main" id="{8B8398A3-1C53-474E-8F46-192BBC3C0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>
            <a:extLst>
              <a:ext uri="{FF2B5EF4-FFF2-40B4-BE49-F238E27FC236}">
                <a16:creationId xmlns:a16="http://schemas.microsoft.com/office/drawing/2014/main" id="{36A23924-75A7-490B-AB8E-C83F8717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30724" name="슬라이드 번호 개체 틀 3">
            <a:extLst>
              <a:ext uri="{FF2B5EF4-FFF2-40B4-BE49-F238E27FC236}">
                <a16:creationId xmlns:a16="http://schemas.microsoft.com/office/drawing/2014/main" id="{50AB6541-D696-44C5-B8A5-3E611FA6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4572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18C42-386D-49FC-BF10-C50B9B4F4A9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3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68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45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97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294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353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7" indent="0" algn="ctr">
              <a:buNone/>
              <a:defRPr sz="2001"/>
            </a:lvl2pPr>
            <a:lvl3pPr marL="914495" indent="0" algn="ctr">
              <a:buNone/>
              <a:defRPr sz="1801"/>
            </a:lvl3pPr>
            <a:lvl4pPr marL="1371742" indent="0" algn="ctr">
              <a:buNone/>
              <a:defRPr sz="1600"/>
            </a:lvl4pPr>
            <a:lvl5pPr marL="1828989" indent="0" algn="ctr">
              <a:buNone/>
              <a:defRPr sz="1600"/>
            </a:lvl5pPr>
            <a:lvl6pPr marL="2286236" indent="0" algn="ctr">
              <a:buNone/>
              <a:defRPr sz="1600"/>
            </a:lvl6pPr>
            <a:lvl7pPr marL="2743484" indent="0" algn="ctr">
              <a:buNone/>
              <a:defRPr sz="1600"/>
            </a:lvl7pPr>
            <a:lvl8pPr marL="3200731" indent="0" algn="ctr">
              <a:buNone/>
              <a:defRPr sz="1600"/>
            </a:lvl8pPr>
            <a:lvl9pPr marL="3657978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12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69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8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4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2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1" b="1"/>
            </a:lvl2pPr>
            <a:lvl3pPr marL="914495" indent="0">
              <a:buNone/>
              <a:defRPr sz="1801" b="1"/>
            </a:lvl3pPr>
            <a:lvl4pPr marL="1371742" indent="0">
              <a:buNone/>
              <a:defRPr sz="1600" b="1"/>
            </a:lvl4pPr>
            <a:lvl5pPr marL="1828989" indent="0">
              <a:buNone/>
              <a:defRPr sz="1600" b="1"/>
            </a:lvl5pPr>
            <a:lvl6pPr marL="2286236" indent="0">
              <a:buNone/>
              <a:defRPr sz="1600" b="1"/>
            </a:lvl6pPr>
            <a:lvl7pPr marL="2743484" indent="0">
              <a:buNone/>
              <a:defRPr sz="1600" b="1"/>
            </a:lvl7pPr>
            <a:lvl8pPr marL="3200731" indent="0">
              <a:buNone/>
              <a:defRPr sz="1600" b="1"/>
            </a:lvl8pPr>
            <a:lvl9pPr marL="365797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1" b="1"/>
            </a:lvl2pPr>
            <a:lvl3pPr marL="914495" indent="0">
              <a:buNone/>
              <a:defRPr sz="1801" b="1"/>
            </a:lvl3pPr>
            <a:lvl4pPr marL="1371742" indent="0">
              <a:buNone/>
              <a:defRPr sz="1600" b="1"/>
            </a:lvl4pPr>
            <a:lvl5pPr marL="1828989" indent="0">
              <a:buNone/>
              <a:defRPr sz="1600" b="1"/>
            </a:lvl5pPr>
            <a:lvl6pPr marL="2286236" indent="0">
              <a:buNone/>
              <a:defRPr sz="1600" b="1"/>
            </a:lvl6pPr>
            <a:lvl7pPr marL="2743484" indent="0">
              <a:buNone/>
              <a:defRPr sz="1600" b="1"/>
            </a:lvl7pPr>
            <a:lvl8pPr marL="3200731" indent="0">
              <a:buNone/>
              <a:defRPr sz="1600" b="1"/>
            </a:lvl8pPr>
            <a:lvl9pPr marL="365797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83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096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11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7" indent="0">
              <a:buNone/>
              <a:defRPr sz="1399"/>
            </a:lvl2pPr>
            <a:lvl3pPr marL="914495" indent="0">
              <a:buNone/>
              <a:defRPr sz="1201"/>
            </a:lvl3pPr>
            <a:lvl4pPr marL="1371742" indent="0">
              <a:buNone/>
              <a:defRPr sz="1001"/>
            </a:lvl4pPr>
            <a:lvl5pPr marL="1828989" indent="0">
              <a:buNone/>
              <a:defRPr sz="1001"/>
            </a:lvl5pPr>
            <a:lvl6pPr marL="2286236" indent="0">
              <a:buNone/>
              <a:defRPr sz="1001"/>
            </a:lvl6pPr>
            <a:lvl7pPr marL="2743484" indent="0">
              <a:buNone/>
              <a:defRPr sz="1001"/>
            </a:lvl7pPr>
            <a:lvl8pPr marL="3200731" indent="0">
              <a:buNone/>
              <a:defRPr sz="1001"/>
            </a:lvl8pPr>
            <a:lvl9pPr marL="3657978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30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90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5" indent="0">
              <a:buNone/>
              <a:defRPr sz="2400"/>
            </a:lvl3pPr>
            <a:lvl4pPr marL="1371742" indent="0">
              <a:buNone/>
              <a:defRPr sz="2001"/>
            </a:lvl4pPr>
            <a:lvl5pPr marL="1828989" indent="0">
              <a:buNone/>
              <a:defRPr sz="2001"/>
            </a:lvl5pPr>
            <a:lvl6pPr marL="2286236" indent="0">
              <a:buNone/>
              <a:defRPr sz="2001"/>
            </a:lvl6pPr>
            <a:lvl7pPr marL="2743484" indent="0">
              <a:buNone/>
              <a:defRPr sz="2001"/>
            </a:lvl7pPr>
            <a:lvl8pPr marL="3200731" indent="0">
              <a:buNone/>
              <a:defRPr sz="2001"/>
            </a:lvl8pPr>
            <a:lvl9pPr marL="3657978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7" indent="0">
              <a:buNone/>
              <a:defRPr sz="1399"/>
            </a:lvl2pPr>
            <a:lvl3pPr marL="914495" indent="0">
              <a:buNone/>
              <a:defRPr sz="1201"/>
            </a:lvl3pPr>
            <a:lvl4pPr marL="1371742" indent="0">
              <a:buNone/>
              <a:defRPr sz="1001"/>
            </a:lvl4pPr>
            <a:lvl5pPr marL="1828989" indent="0">
              <a:buNone/>
              <a:defRPr sz="1001"/>
            </a:lvl5pPr>
            <a:lvl6pPr marL="2286236" indent="0">
              <a:buNone/>
              <a:defRPr sz="1001"/>
            </a:lvl6pPr>
            <a:lvl7pPr marL="2743484" indent="0">
              <a:buNone/>
              <a:defRPr sz="1001"/>
            </a:lvl7pPr>
            <a:lvl8pPr marL="3200731" indent="0">
              <a:buNone/>
              <a:defRPr sz="1001"/>
            </a:lvl8pPr>
            <a:lvl9pPr marL="3657978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1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88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4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95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28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34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46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81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25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0F93-C963-4AD7-B852-0B629BDDAF0E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F14F6-89AB-4898-A4E6-B52F6E8F9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92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fld id="{7DFE0F93-C963-4AD7-B852-0B629BDDAF0E}" type="datetimeFigureOut">
              <a:rPr lang="ko-KR" altLang="en-US" smtClean="0"/>
              <a:pPr/>
              <a:t>2024-05-08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defRPr>
            </a:lvl1pPr>
          </a:lstStyle>
          <a:p>
            <a:fld id="{7E8F14F6-89AB-4898-A4E6-B52F6E8F9B9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53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체_v0.1OTF Regular" panose="020B0600000101010101" pitchFamily="34" charset="-127"/>
          <a:ea typeface="LG체_v0.1OTF Regular" panose="020B0600000101010101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3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6E3D9-2366-4257-BB95-9FB3CF776C3D}" type="datetimeFigureOut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2024-05-08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4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E11D-DDED-4E6C-A994-339CA7417FE4}" type="slidenum">
              <a:rPr kumimoji="0" lang="ko-KR" altLang="en-US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1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95" rtl="0" eaLnBrk="1" latinLnBrk="1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4" indent="-228624" algn="l" defTabSz="914495" rtl="0" eaLnBrk="1" latinLnBrk="1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71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8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5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613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860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107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354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602" indent="-228624" algn="l" defTabSz="914495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95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2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9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36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84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731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978" algn="l" defTabSz="914495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microsoft.com/office/2007/relationships/hdphoto" Target="../media/hdphoto1.wdp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26" Type="http://schemas.openxmlformats.org/officeDocument/2006/relationships/image" Target="../media/image118.png"/><Relationship Id="rId3" Type="http://schemas.openxmlformats.org/officeDocument/2006/relationships/image" Target="../media/image102.jpeg"/><Relationship Id="rId21" Type="http://schemas.openxmlformats.org/officeDocument/2006/relationships/image" Target="../media/image16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17" Type="http://schemas.openxmlformats.org/officeDocument/2006/relationships/image" Target="../media/image116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5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24" Type="http://schemas.openxmlformats.org/officeDocument/2006/relationships/image" Target="../media/image19.pn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23" Type="http://schemas.openxmlformats.org/officeDocument/2006/relationships/image" Target="../media/image18.png"/><Relationship Id="rId10" Type="http://schemas.openxmlformats.org/officeDocument/2006/relationships/image" Target="../media/image109.jpeg"/><Relationship Id="rId19" Type="http://schemas.openxmlformats.org/officeDocument/2006/relationships/image" Target="../media/image14.pn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Relationship Id="rId2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5" Type="http://schemas.openxmlformats.org/officeDocument/2006/relationships/image" Target="../media/image140.pn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7" Type="http://schemas.openxmlformats.org/officeDocument/2006/relationships/image" Target="../media/image173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g"/><Relationship Id="rId3" Type="http://schemas.openxmlformats.org/officeDocument/2006/relationships/image" Target="../media/image196.jpg"/><Relationship Id="rId7" Type="http://schemas.openxmlformats.org/officeDocument/2006/relationships/image" Target="../media/image200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g"/><Relationship Id="rId5" Type="http://schemas.openxmlformats.org/officeDocument/2006/relationships/image" Target="../media/image198.jpg"/><Relationship Id="rId4" Type="http://schemas.openxmlformats.org/officeDocument/2006/relationships/image" Target="../media/image1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7" Type="http://schemas.openxmlformats.org/officeDocument/2006/relationships/image" Target="../media/image14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7" Type="http://schemas.openxmlformats.org/officeDocument/2006/relationships/image" Target="../media/image212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g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g"/><Relationship Id="rId5" Type="http://schemas.openxmlformats.org/officeDocument/2006/relationships/image" Target="../media/image221.jpg"/><Relationship Id="rId4" Type="http://schemas.openxmlformats.org/officeDocument/2006/relationships/image" Target="../media/image2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jpg"/><Relationship Id="rId4" Type="http://schemas.openxmlformats.org/officeDocument/2006/relationships/image" Target="../media/image22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jpg"/><Relationship Id="rId4" Type="http://schemas.openxmlformats.org/officeDocument/2006/relationships/image" Target="../media/image22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g"/><Relationship Id="rId4" Type="http://schemas.openxmlformats.org/officeDocument/2006/relationships/image" Target="../media/image2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g"/><Relationship Id="rId4" Type="http://schemas.openxmlformats.org/officeDocument/2006/relationships/image" Target="../media/image236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jpe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어두운, 밤하늘이(가) 표시된 사진&#10;&#10;자동 생성된 설명">
            <a:extLst>
              <a:ext uri="{FF2B5EF4-FFF2-40B4-BE49-F238E27FC236}">
                <a16:creationId xmlns:a16="http://schemas.microsoft.com/office/drawing/2014/main" id="{B623F0FB-00C8-467A-B4C4-766799BE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6007" r="55" b="-6007"/>
          <a:stretch/>
        </p:blipFill>
        <p:spPr>
          <a:xfrm>
            <a:off x="0" y="0"/>
            <a:ext cx="12178602" cy="7296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8229" y="1740527"/>
            <a:ext cx="5343578" cy="918249"/>
          </a:xfrm>
          <a:prstGeom prst="rect">
            <a:avLst/>
          </a:prstGeom>
          <a:noFill/>
          <a:effectLst>
            <a:outerShdw dir="5400000" algn="t" rotWithShape="0">
              <a:prstClr val="black"/>
            </a:outerShdw>
          </a:effectLst>
        </p:spPr>
        <p:txBody>
          <a:bodyPr wrap="square" lIns="86406" tIns="43204" rIns="86406" bIns="43204" rtlCol="0">
            <a:spAutoFit/>
          </a:bodyPr>
          <a:lstStyle/>
          <a:p>
            <a:pPr algn="r"/>
            <a:r>
              <a:rPr lang="en-US" altLang="ko-KR" sz="5400" dirty="0">
                <a:solidFill>
                  <a:schemeClr val="bg1"/>
                </a:solidFill>
                <a:effectLst/>
                <a:latin typeface="Klavika CH Bold Cond It" panose="02000000000000000000" pitchFamily="2" charset="0"/>
                <a:ea typeface="나눔고딕 Light" panose="020D0904000000000000" pitchFamily="50" charset="-127"/>
              </a:rPr>
              <a:t>BOMSEN </a:t>
            </a:r>
            <a:r>
              <a:rPr lang="en-US" altLang="ko-KR" sz="5400" dirty="0">
                <a:solidFill>
                  <a:schemeClr val="bg1"/>
                </a:solidFill>
                <a:effectLst/>
                <a:latin typeface="Klavika CH Regular Cond It" panose="02000000000000000000" pitchFamily="2" charset="0"/>
                <a:ea typeface="나눔고딕 Light" panose="020D0904000000000000" pitchFamily="50" charset="-127"/>
              </a:rPr>
              <a:t>CREDENTIAL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9695714-6F71-44A3-8BFD-F3E11C446D35}"/>
              </a:ext>
            </a:extLst>
          </p:cNvPr>
          <p:cNvCxnSpPr>
            <a:cxnSpLocks/>
          </p:cNvCxnSpPr>
          <p:nvPr/>
        </p:nvCxnSpPr>
        <p:spPr>
          <a:xfrm>
            <a:off x="411756" y="5555055"/>
            <a:ext cx="113684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316E09-EB5E-4346-A18B-2D3015ED36D9}"/>
              </a:ext>
            </a:extLst>
          </p:cNvPr>
          <p:cNvSpPr txBox="1"/>
          <p:nvPr/>
        </p:nvSpPr>
        <p:spPr>
          <a:xfrm>
            <a:off x="411756" y="5626070"/>
            <a:ext cx="6360067" cy="1306318"/>
          </a:xfrm>
          <a:prstGeom prst="rect">
            <a:avLst/>
          </a:prstGeom>
          <a:noFill/>
        </p:spPr>
        <p:txBody>
          <a:bodyPr wrap="none" lIns="60004" tIns="30003" rIns="60004" bIns="30003" rtlCol="0">
            <a:spAutoFit/>
          </a:bodyPr>
          <a:lstStyle/>
          <a:p>
            <a:pPr defTabSz="594336">
              <a:lnSpc>
                <a:spcPct val="150000"/>
              </a:lnSpc>
            </a:pPr>
            <a:r>
              <a:rPr lang="en-US" altLang="ko-KR" sz="900" b="1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</a:rPr>
              <a:t>BOMSEN I is committed to creative problem solving. </a:t>
            </a:r>
          </a:p>
          <a:p>
            <a:pPr defTabSz="594336">
              <a:lnSpc>
                <a:spcPct val="150000"/>
              </a:lnSpc>
            </a:pPr>
            <a:r>
              <a:rPr lang="en-US" altLang="ko-KR" sz="900" b="1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</a:rPr>
              <a:t>We design products, services and environments based on our deep understanding of human, technological and market potential. </a:t>
            </a:r>
          </a:p>
          <a:p>
            <a:pPr defTabSz="594336">
              <a:lnSpc>
                <a:spcPct val="150000"/>
              </a:lnSpc>
            </a:pPr>
            <a:r>
              <a:rPr lang="en-US" altLang="ko-KR" sz="900" b="1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</a:rPr>
              <a:t>We create Intelligent Experiences. </a:t>
            </a:r>
          </a:p>
          <a:p>
            <a:pPr defTabSz="594336">
              <a:lnSpc>
                <a:spcPct val="150000"/>
              </a:lnSpc>
            </a:pPr>
            <a:endParaRPr lang="en-US" altLang="ko-KR" sz="900" b="1" dirty="0">
              <a:solidFill>
                <a:schemeClr val="bg1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defTabSz="594336">
              <a:lnSpc>
                <a:spcPct val="150000"/>
              </a:lnSpc>
            </a:pPr>
            <a:r>
              <a:rPr lang="en-US" altLang="ko-KR" sz="900" b="1" dirty="0">
                <a:solidFill>
                  <a:schemeClr val="bg1"/>
                </a:solidFill>
                <a:latin typeface="Calibri" panose="020F0502020204030204"/>
                <a:ea typeface="맑은 고딕" panose="020B0503020000020004" pitchFamily="50" charset="-127"/>
              </a:rPr>
              <a:t>© 2022 BOMSEN All Rights Reserved </a:t>
            </a:r>
          </a:p>
          <a:p>
            <a:pPr defTabSz="594336">
              <a:lnSpc>
                <a:spcPct val="150000"/>
              </a:lnSpc>
            </a:pPr>
            <a:endParaRPr lang="ko-KR" altLang="en-US" sz="1050" b="1" dirty="0">
              <a:solidFill>
                <a:schemeClr val="bg1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6" name="그림 15" descr="그리기이(가) 표시된 사진&#10;&#10;자동 생성된 설명">
            <a:extLst>
              <a:ext uri="{FF2B5EF4-FFF2-40B4-BE49-F238E27FC236}">
                <a16:creationId xmlns:a16="http://schemas.microsoft.com/office/drawing/2014/main" id="{C16A203A-0D39-4CC7-A524-0E966FA77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245" y="5976657"/>
            <a:ext cx="963562" cy="255991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CB86254-C777-48E7-873C-F682FDA71A01}"/>
              </a:ext>
            </a:extLst>
          </p:cNvPr>
          <p:cNvCxnSpPr>
            <a:cxnSpLocks/>
          </p:cNvCxnSpPr>
          <p:nvPr/>
        </p:nvCxnSpPr>
        <p:spPr>
          <a:xfrm>
            <a:off x="10210800" y="5555055"/>
            <a:ext cx="1569444" cy="0"/>
          </a:xfrm>
          <a:prstGeom prst="line">
            <a:avLst/>
          </a:prstGeom>
          <a:ln w="12700">
            <a:solidFill>
              <a:srgbClr val="14BF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F73ADEE-78EC-4B43-84D4-7E624C4D9266}"/>
              </a:ext>
            </a:extLst>
          </p:cNvPr>
          <p:cNvCxnSpPr>
            <a:cxnSpLocks/>
          </p:cNvCxnSpPr>
          <p:nvPr/>
        </p:nvCxnSpPr>
        <p:spPr>
          <a:xfrm>
            <a:off x="411756" y="973628"/>
            <a:ext cx="113684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9BE1E784-60BF-4762-A483-8123518327A6}"/>
              </a:ext>
            </a:extLst>
          </p:cNvPr>
          <p:cNvCxnSpPr>
            <a:cxnSpLocks/>
          </p:cNvCxnSpPr>
          <p:nvPr/>
        </p:nvCxnSpPr>
        <p:spPr>
          <a:xfrm>
            <a:off x="411756" y="973628"/>
            <a:ext cx="1798044" cy="0"/>
          </a:xfrm>
          <a:prstGeom prst="line">
            <a:avLst/>
          </a:prstGeom>
          <a:ln w="57150">
            <a:solidFill>
              <a:srgbClr val="14BF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47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274" y="2178738"/>
            <a:ext cx="3328571" cy="28721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0483410">
            <a:off x="7174613" y="2671731"/>
            <a:ext cx="455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D</a:t>
            </a:r>
            <a:endParaRPr lang="ko-KR" altLang="en-US" sz="4800" dirty="0"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03966" y="2185013"/>
            <a:ext cx="344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I</a:t>
            </a:r>
            <a:endParaRPr lang="ko-KR" altLang="en-US" sz="4800" dirty="0"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 rot="20283431">
            <a:off x="8468202" y="4062089"/>
            <a:ext cx="418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C</a:t>
            </a:r>
            <a:endParaRPr lang="ko-KR" altLang="en-US" sz="4800" dirty="0"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 rot="20821177">
            <a:off x="8090916" y="3016010"/>
            <a:ext cx="741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M</a:t>
            </a:r>
            <a:endParaRPr lang="ko-KR" altLang="en-US" sz="4800" dirty="0"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28104" y="4989647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creativity</a:t>
            </a:r>
            <a:endParaRPr lang="ko-KR" altLang="en-US" sz="24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39002" y="2456443"/>
            <a:ext cx="86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Digital</a:t>
            </a:r>
            <a:endParaRPr lang="ko-KR" altLang="en-US" sz="24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88078" y="1764358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Interactive</a:t>
            </a:r>
            <a:endParaRPr lang="ko-KR" altLang="en-US" sz="24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1931" y="3494612"/>
            <a:ext cx="288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Marketing Goal</a:t>
            </a:r>
            <a:endParaRPr lang="ko-KR" altLang="en-US" sz="2400" b="1" dirty="0">
              <a:solidFill>
                <a:srgbClr val="0AA1D0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55" name="직선 연결선 54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7" name="직선 연결선 56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3" name="직선 연결선 62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5" name="직선 연결선 64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7" name="직선 연결선 66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11AAF91-F270-4B1D-A90F-3C9DA1202BD6}"/>
              </a:ext>
            </a:extLst>
          </p:cNvPr>
          <p:cNvSpPr txBox="1"/>
          <p:nvPr/>
        </p:nvSpPr>
        <p:spPr>
          <a:xfrm>
            <a:off x="2538865" y="210811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BOMSEN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150FD9-FE8D-4CF7-A790-4A59529B3BF1}"/>
              </a:ext>
            </a:extLst>
          </p:cNvPr>
          <p:cNvSpPr txBox="1"/>
          <p:nvPr/>
        </p:nvSpPr>
        <p:spPr>
          <a:xfrm>
            <a:off x="1443847" y="1480896"/>
            <a:ext cx="3267241" cy="327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System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고객의 마케팅 목표에 최고의 가치를 부여할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광고 전문가와 디지털 전문가들로 구성되어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기존의 디지털 에이전시에서 볼 수 없었던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차별화 된 서비스를 진행해 드립니다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반짝이는 아이디어와 섬광같이 날카로운 인사이트</a:t>
            </a:r>
          </a:p>
          <a:p>
            <a:pPr>
              <a:lnSpc>
                <a:spcPct val="150000"/>
              </a:lnSpc>
            </a:pP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BOMSEN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은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업계 종사하는 최고의 전문가들로 구성된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맨 파워를 보유하고 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39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4732619" y="2713151"/>
            <a:ext cx="284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dirty="0">
                <a:latin typeface="HG꼬딕씨 60g" panose="02020603020101020101" pitchFamily="18" charset="-127"/>
                <a:ea typeface="HG꼬딕씨 60g" panose="02020603020101020101" pitchFamily="18" charset="-127"/>
              </a:rPr>
              <a:t>PORTFOLIO</a:t>
            </a:r>
            <a:endParaRPr lang="ko-KR" altLang="en-US" sz="4800" b="1" dirty="0"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BCACAFB-48BC-4669-8EF4-F09C90A70B5B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2" name="그룹 41"/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43" name="직선 연결선 42"/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5" name="직선 연결선 44"/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9" name="직선 연결선 48"/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51" name="직선 연결선 50"/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53" name="직선 연결선 52"/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55" name="직선 연결선 54"/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/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FDEC6E-1B19-4DB1-BD60-4EBCB8B9489A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4CDC0EB-4011-42C1-8F12-F531C1444C0F}"/>
              </a:ext>
            </a:extLst>
          </p:cNvPr>
          <p:cNvSpPr txBox="1"/>
          <p:nvPr/>
        </p:nvSpPr>
        <p:spPr>
          <a:xfrm>
            <a:off x="4668365" y="3429000"/>
            <a:ext cx="2988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dirty="0">
                <a:latin typeface="HG꼬딕씨 60g" panose="02020603020101020101" pitchFamily="18" charset="-127"/>
                <a:ea typeface="HG꼬딕씨 60g" panose="02020603020101020101" pitchFamily="18" charset="-127"/>
              </a:rPr>
              <a:t>MANPOWER</a:t>
            </a:r>
            <a:endParaRPr lang="ko-KR" altLang="en-US" sz="4800" b="1" dirty="0"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EB89CBBF-C167-14A0-4DDA-52C21D192985}"/>
              </a:ext>
            </a:extLst>
          </p:cNvPr>
          <p:cNvGrpSpPr/>
          <p:nvPr/>
        </p:nvGrpSpPr>
        <p:grpSpPr>
          <a:xfrm>
            <a:off x="10469880" y="6574840"/>
            <a:ext cx="1635760" cy="125095"/>
            <a:chOff x="10469880" y="6574840"/>
            <a:chExt cx="1635760" cy="125095"/>
          </a:xfrm>
        </p:grpSpPr>
        <p:pic>
          <p:nvPicPr>
            <p:cNvPr id="4" name="object 7">
              <a:extLst>
                <a:ext uri="{FF2B5EF4-FFF2-40B4-BE49-F238E27FC236}">
                  <a16:creationId xmlns:a16="http://schemas.microsoft.com/office/drawing/2014/main" id="{33F75144-4220-3FF8-B161-CA209DA203D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9880" y="6574840"/>
              <a:ext cx="109727" cy="124968"/>
            </a:xfrm>
            <a:prstGeom prst="rect">
              <a:avLst/>
            </a:prstGeom>
          </p:spPr>
        </p:pic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826322DE-3439-13E3-0E8A-D578A36D18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4744" y="6574840"/>
              <a:ext cx="310896" cy="124968"/>
            </a:xfrm>
            <a:prstGeom prst="rect">
              <a:avLst/>
            </a:prstGeom>
          </p:spPr>
        </p:pic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3CAB12F4-C622-0023-5897-25CE2137F89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7916" y="6574840"/>
              <a:ext cx="310896" cy="124968"/>
            </a:xfrm>
            <a:prstGeom prst="rect">
              <a:avLst/>
            </a:prstGeom>
          </p:spPr>
        </p:pic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EE4B1875-0D0C-98B5-C762-757AF2CD253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91088" y="6574840"/>
              <a:ext cx="414527" cy="124968"/>
            </a:xfrm>
            <a:prstGeom prst="rect">
              <a:avLst/>
            </a:prstGeom>
          </p:spPr>
        </p:pic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611001E3-763D-82C1-F4C1-8BCCE7A94BB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6368" y="6574840"/>
              <a:ext cx="310896" cy="124968"/>
            </a:xfrm>
            <a:prstGeom prst="rect">
              <a:avLst/>
            </a:prstGeom>
          </p:spPr>
        </p:pic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383E47FC-3A40-9C08-76FE-BE4DF6E548B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064" y="6574840"/>
              <a:ext cx="310896" cy="124968"/>
            </a:xfrm>
            <a:prstGeom prst="rect">
              <a:avLst/>
            </a:prstGeom>
          </p:spPr>
        </p:pic>
        <p:pic>
          <p:nvPicPr>
            <p:cNvPr id="10" name="object 13">
              <a:extLst>
                <a:ext uri="{FF2B5EF4-FFF2-40B4-BE49-F238E27FC236}">
                  <a16:creationId xmlns:a16="http://schemas.microsoft.com/office/drawing/2014/main" id="{4569AB86-CC60-F80E-0A24-4920077AAAB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94236" y="6574840"/>
              <a:ext cx="310896" cy="124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46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60257245-55BC-44C8-ADB0-DDDBF40DA3F3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62AAFC8-D3FF-4115-8EB7-15C90395B502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1B33F006-8C50-4ACE-BFD3-BDB76006FABC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17E2C8-BB61-43AB-9533-7AD8F0181F91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10E16B9E-DBE1-41BA-AA7B-BDE29432034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67D476D7-85D0-4307-A15D-27E733624878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5DEB3E-FBD8-4AEA-9280-C6B8D42EBC2C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7E1EA412-B235-49BD-AC10-F55687DECFF0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367DD0-1BC1-4D85-B960-B043FF49E57F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E4BD77A3-3468-4030-AAD2-11AD95CE4E15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252BD3-FDBF-4011-8CD9-FE65FF92594F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92EE5818-89B3-4F52-AD75-6006D714DFCF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8CC9EF-E34C-4013-8119-5586432C25FC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8CEF689-B190-40B4-90D9-DB9D2E4AEDC7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53A45F19-4491-4301-B2D5-AB1B544CAAD0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CA7E8537-9318-4A26-854F-D5A4B5D42F80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05847D37-C304-43C8-9D81-B601E0D3381C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6D66E33F-D9F1-4696-9542-3C0BD2127A24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6306A297-97DE-4EBB-97FD-ED27B82BD99E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4182411A-563E-4999-B308-339A7812A5F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63DF24F-B5B9-494B-8ACE-7A84AB98662D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841D2822-F5F3-4AD7-9AAA-E938A4476D6B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106D4F-237F-4FFF-BCD8-7557F6C54BFC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53EB0AB-7ABC-433C-958D-8A2984B17687}"/>
              </a:ext>
            </a:extLst>
          </p:cNvPr>
          <p:cNvSpPr txBox="1"/>
          <p:nvPr/>
        </p:nvSpPr>
        <p:spPr>
          <a:xfrm>
            <a:off x="4740020" y="2849275"/>
            <a:ext cx="2711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15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G꼬딕씨 99g" panose="02020603020101020101" pitchFamily="18" charset="-127"/>
                <a:ea typeface="HG꼬딕씨 99g" panose="02020603020101020101" pitchFamily="18" charset="-127"/>
                <a:cs typeface="+mn-cs"/>
              </a:rPr>
              <a:t>Performance</a:t>
            </a:r>
            <a:endParaRPr kumimoji="0" lang="ko-KR" altLang="en-US" sz="4000" b="0" i="0" u="none" strike="noStrike" kern="1200" cap="none" spc="-15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G꼬딕씨 99g" panose="02020603020101020101" pitchFamily="18" charset="-127"/>
              <a:ea typeface="HG꼬딕씨 99g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60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335311"/>
            <a:ext cx="43676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</a:rPr>
              <a:t>SA,</a:t>
            </a:r>
            <a:r>
              <a:rPr lang="ko-KR" altLang="en-US" sz="11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</a:rPr>
              <a:t>DA – App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2021.03 ~ 2024.04</a:t>
            </a:r>
            <a:endParaRPr kumimoji="0" lang="en-US" altLang="ko-KR" sz="1100" b="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n-lt"/>
            </a:endParaRPr>
          </a:p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롯데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ON APP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신규 설치와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MAU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증대를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 통한 매출 극대화</a:t>
            </a:r>
            <a:endParaRPr kumimoji="0" lang="en-US" altLang="ko-KR" sz="1100" b="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n-lt"/>
            </a:endParaRPr>
          </a:p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</a:t>
            </a: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33EF7F02-569E-4260-2C3B-A4EB55782E8A}"/>
              </a:ext>
            </a:extLst>
          </p:cNvPr>
          <p:cNvGrpSpPr/>
          <p:nvPr/>
        </p:nvGrpSpPr>
        <p:grpSpPr>
          <a:xfrm>
            <a:off x="764360" y="3020943"/>
            <a:ext cx="10695803" cy="3338807"/>
            <a:chOff x="689644" y="2915390"/>
            <a:chExt cx="11108656" cy="3467683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31790828-E945-489E-730E-06DA160D6EDB}"/>
                </a:ext>
              </a:extLst>
            </p:cNvPr>
            <p:cNvSpPr/>
            <p:nvPr/>
          </p:nvSpPr>
          <p:spPr>
            <a:xfrm>
              <a:off x="689644" y="2915390"/>
              <a:ext cx="11108656" cy="346768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8FF0CBE6-AE66-6F46-C2DD-C5EBF59C2106}"/>
                </a:ext>
              </a:extLst>
            </p:cNvPr>
            <p:cNvGrpSpPr/>
            <p:nvPr/>
          </p:nvGrpSpPr>
          <p:grpSpPr>
            <a:xfrm>
              <a:off x="782913" y="3035561"/>
              <a:ext cx="10922119" cy="3227341"/>
              <a:chOff x="761252" y="3075992"/>
              <a:chExt cx="10922119" cy="3227341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930" y="3077052"/>
                <a:ext cx="1489053" cy="3226281"/>
              </a:xfrm>
              <a:prstGeom prst="rect">
                <a:avLst/>
              </a:prstGeom>
            </p:spPr>
          </p:pic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8158" y="3077052"/>
                <a:ext cx="1489053" cy="3226281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704" y="3077053"/>
                <a:ext cx="1489052" cy="3226279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0478" y="3077053"/>
                <a:ext cx="1489052" cy="3226279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252" y="3077053"/>
                <a:ext cx="1489052" cy="3226279"/>
              </a:xfrm>
              <a:prstGeom prst="rect">
                <a:avLst/>
              </a:prstGeom>
            </p:spPr>
          </p:pic>
          <p:pic>
            <p:nvPicPr>
              <p:cNvPr id="68" name="그림 6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70703" y="3075992"/>
                <a:ext cx="3212668" cy="808187"/>
              </a:xfrm>
              <a:prstGeom prst="rect">
                <a:avLst/>
              </a:prstGeom>
            </p:spPr>
          </p:pic>
          <p:pic>
            <p:nvPicPr>
              <p:cNvPr id="69" name="그림 6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71677" y="3882867"/>
                <a:ext cx="3210720" cy="80769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71677" y="4689252"/>
                <a:ext cx="3210720" cy="807697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71677" y="5495636"/>
                <a:ext cx="3210720" cy="807697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17332A-38B4-44D8-3362-CE4A63E43AD5}"/>
              </a:ext>
            </a:extLst>
          </p:cNvPr>
          <p:cNvSpPr txBox="1"/>
          <p:nvPr/>
        </p:nvSpPr>
        <p:spPr>
          <a:xfrm>
            <a:off x="1200264" y="2137799"/>
            <a:ext cx="48957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3)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유입 유저에게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즉각적인 혜택과 상품 가격을 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소구</a:t>
            </a:r>
            <a:r>
              <a:rPr lang="ko-KR" altLang="en-US" sz="110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하여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직접 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전환율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상승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3" y="1801948"/>
            <a:ext cx="57910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a typeface="맑은 고딕" panose="020B0503020000020004" pitchFamily="50" charset="-127"/>
              </a:rPr>
              <a:t>1) </a:t>
            </a:r>
            <a:r>
              <a:rPr lang="en-US" altLang="ko-KR" sz="1100" b="1" dirty="0"/>
              <a:t>108</a:t>
            </a:r>
            <a:r>
              <a:rPr lang="ko-KR" altLang="en-US" sz="1100" b="1" dirty="0"/>
              <a:t>만 진성 유저 추가 확보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진성 유저 </a:t>
            </a:r>
            <a:r>
              <a:rPr lang="en-US" altLang="ko-KR" sz="1100" b="1" dirty="0"/>
              <a:t>79%</a:t>
            </a:r>
            <a:r>
              <a:rPr lang="ko-KR" altLang="en-US" sz="1100" b="1" dirty="0"/>
              <a:t>증가 </a:t>
            </a:r>
            <a:r>
              <a:rPr lang="en-US" altLang="ko-KR" sz="1100" dirty="0"/>
              <a:t>(MAU 136</a:t>
            </a:r>
            <a:r>
              <a:rPr lang="ko-KR" altLang="en-US" sz="1100" dirty="0"/>
              <a:t>만명</a:t>
            </a:r>
            <a:r>
              <a:rPr lang="en-US" altLang="ko-KR" sz="1100" dirty="0">
                <a:sym typeface="Wingdings" panose="05000000000000000000" pitchFamily="2" charset="2"/>
              </a:rPr>
              <a:t> </a:t>
            </a:r>
            <a:r>
              <a:rPr lang="en-US" altLang="ko-KR" sz="1100" dirty="0"/>
              <a:t>244</a:t>
            </a:r>
            <a:r>
              <a:rPr lang="ko-KR" altLang="en-US" sz="1100" dirty="0"/>
              <a:t>만명 달성</a:t>
            </a:r>
            <a:r>
              <a:rPr lang="en-US" altLang="ko-KR" sz="11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D45E5-D30E-EF1F-63A9-6656F8575911}"/>
              </a:ext>
            </a:extLst>
          </p:cNvPr>
          <p:cNvSpPr txBox="1"/>
          <p:nvPr/>
        </p:nvSpPr>
        <p:spPr>
          <a:xfrm>
            <a:off x="1200265" y="1969873"/>
            <a:ext cx="57910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2) APP </a:t>
            </a:r>
            <a:r>
              <a:rPr lang="ko-KR" altLang="en-US" dirty="0">
                <a:latin typeface="+mn-lt"/>
              </a:rPr>
              <a:t>설치 및</a:t>
            </a:r>
            <a:r>
              <a:rPr lang="en-US" altLang="ko-KR" dirty="0">
                <a:latin typeface="+mn-lt"/>
              </a:rPr>
              <a:t> </a:t>
            </a:r>
            <a:r>
              <a:rPr lang="ko-KR" altLang="en-US" dirty="0">
                <a:latin typeface="+mn-lt"/>
              </a:rPr>
              <a:t>구매 </a:t>
            </a:r>
            <a:r>
              <a:rPr lang="ko-KR" altLang="en-US" dirty="0" err="1">
                <a:latin typeface="+mn-lt"/>
              </a:rPr>
              <a:t>전환율</a:t>
            </a:r>
            <a:r>
              <a:rPr lang="en-US" altLang="ko-KR" dirty="0">
                <a:latin typeface="+mn-lt"/>
              </a:rPr>
              <a:t>, </a:t>
            </a:r>
            <a:r>
              <a:rPr lang="ko-KR" altLang="en-US" dirty="0" err="1">
                <a:latin typeface="+mn-lt"/>
              </a:rPr>
              <a:t>리텐션등</a:t>
            </a:r>
            <a:r>
              <a:rPr lang="ko-KR" altLang="en-US" dirty="0">
                <a:latin typeface="+mn-lt"/>
              </a:rPr>
              <a:t> </a:t>
            </a:r>
            <a:r>
              <a:rPr lang="ko-KR" altLang="en-US" b="1" dirty="0">
                <a:latin typeface="+mn-lt"/>
              </a:rPr>
              <a:t>다각적인 지표 관리로 매체 적합성 파악 및 최적화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27922"/>
            <a:ext cx="64160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DMP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심층 활용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으로 롯데 친화력이 높은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13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개 롯데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계열사 유저의 설치 유도</a:t>
            </a:r>
            <a:endParaRPr kumimoji="0" lang="en-US" altLang="ko-KR" sz="1100" b="1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173145-62D0-D76C-C28F-F5E87A37FD2E}"/>
              </a:ext>
            </a:extLst>
          </p:cNvPr>
          <p:cNvSpPr txBox="1"/>
          <p:nvPr/>
        </p:nvSpPr>
        <p:spPr>
          <a:xfrm>
            <a:off x="1177132" y="2636310"/>
            <a:ext cx="6052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DA :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각 목적에 따른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Web, APP,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리타겟팅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쇼핑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매체 그룹화 및 매체 확장과 소재 최적화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실시</a:t>
            </a:r>
            <a:endParaRPr lang="ko-KR" alt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AB62A3-B312-BA87-9D33-4729F2F3EBED}"/>
              </a:ext>
            </a:extLst>
          </p:cNvPr>
          <p:cNvSpPr txBox="1"/>
          <p:nvPr/>
        </p:nvSpPr>
        <p:spPr>
          <a:xfrm>
            <a:off x="1145381" y="2485490"/>
            <a:ext cx="594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 SA :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구글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클릭 극대화 입찰 테스트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a typeface="맑은 고딕" panose="020B0503020000020004" pitchFamily="50" charset="-127"/>
              </a:rPr>
              <a:t>및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키워드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확장 소재 적용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a typeface="맑은 고딕" panose="020B0503020000020004" pitchFamily="50" charset="-127"/>
              </a:rPr>
              <a:t>과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a typeface="맑은 고딕" panose="020B0503020000020004" pitchFamily="50" charset="-127"/>
              </a:rPr>
              <a:t>솔루션을 통한 효율 최적화</a:t>
            </a:r>
            <a:endParaRPr lang="ko-KR" altLang="en-US" b="1" dirty="0"/>
          </a:p>
        </p:txBody>
      </p:sp>
      <p:pic>
        <p:nvPicPr>
          <p:cNvPr id="46" name="Picture 2" descr="파일:롯데온로고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" y="772728"/>
            <a:ext cx="1712833" cy="4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6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2999201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D1883681-516A-8CF9-80D5-8EBFBDD2F5FB}"/>
              </a:ext>
            </a:extLst>
          </p:cNvPr>
          <p:cNvSpPr/>
          <p:nvPr/>
        </p:nvSpPr>
        <p:spPr>
          <a:xfrm>
            <a:off x="854076" y="3150606"/>
            <a:ext cx="10426700" cy="3084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408998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</a:rPr>
              <a:t>DA – Event page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나눔스퀘어" panose="020B0600000101010101" pitchFamily="50" charset="-127"/>
              </a:rPr>
              <a:t>2022.03~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나눔스퀘어" panose="020B0600000101010101" pitchFamily="50" charset="-127"/>
              </a:rPr>
              <a:t>2024.03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나눔스퀘어" panose="020B0600000101010101" pitchFamily="50" charset="-127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롯데마트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UV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</a:rPr>
              <a:t>확보 및 매출 극대화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5" y="1801948"/>
            <a:ext cx="9155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1) </a:t>
            </a:r>
            <a:r>
              <a:rPr lang="ko-KR" altLang="en-US" dirty="0">
                <a:latin typeface="+mn-lt"/>
              </a:rPr>
              <a:t>이관 전 기획전 소재 및 랜딩으로만 운영하였으나 이관 후 </a:t>
            </a:r>
            <a:r>
              <a:rPr lang="ko-KR" altLang="en-US" b="1" dirty="0">
                <a:latin typeface="+mn-lt"/>
              </a:rPr>
              <a:t>상품 소재 인사이트 지속적인 발굴 효율 최적화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34035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5" y="2511854"/>
            <a:ext cx="40152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SA : </a:t>
            </a:r>
            <a:r>
              <a:rPr lang="ko-KR" altLang="en-US" dirty="0">
                <a:latin typeface="+mn-lt"/>
              </a:rPr>
              <a:t>키워드 성과</a:t>
            </a:r>
            <a:r>
              <a:rPr lang="en-US" altLang="ko-KR" dirty="0">
                <a:latin typeface="+mn-lt"/>
              </a:rPr>
              <a:t>, </a:t>
            </a:r>
            <a:r>
              <a:rPr lang="ko-KR" altLang="en-US" dirty="0">
                <a:latin typeface="+mn-lt"/>
              </a:rPr>
              <a:t>확장 소재 적용</a:t>
            </a:r>
            <a:r>
              <a:rPr lang="en-US" altLang="ko-KR" dirty="0">
                <a:latin typeface="+mn-lt"/>
              </a:rPr>
              <a:t>, </a:t>
            </a:r>
            <a:r>
              <a:rPr lang="ko-KR" altLang="en-US" dirty="0">
                <a:latin typeface="+mn-lt"/>
              </a:rPr>
              <a:t>다양한 키워드 솔루션 활용</a:t>
            </a:r>
            <a:endParaRPr lang="en-US" altLang="ko-KR" dirty="0"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333231"/>
            <a:ext cx="6549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매체 최적화 전략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(CPU – Cost Per UV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단가 협의 개런티 매체 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&amp;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구매 활성화 매체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맑은 고딕" panose="020B0503020000020004" pitchFamily="50" charset="-127"/>
                <a:cs typeface="+mn-cs"/>
              </a:rPr>
              <a:t>및 소재 운영 전략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</a:t>
            </a: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C6AEBE90-E774-5E28-A6DE-7A9B85BD7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5" y="3141662"/>
            <a:ext cx="1933193" cy="99121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1471BD1F-F71E-F4F2-D493-77133AD9E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14" y="4180612"/>
            <a:ext cx="1947355" cy="99653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E7D9E34B-5F26-0747-7EFB-15B163BA8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02" y="5224874"/>
            <a:ext cx="1943578" cy="100715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F1DE4CEF-11A2-9051-0C34-15B7C5807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20" y="3141662"/>
            <a:ext cx="1743520" cy="3099591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0510B887-4BBD-F187-ABC1-9E8942DB7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36" y="3141662"/>
            <a:ext cx="2817596" cy="154499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B78A0B09-4E25-B9A2-973A-F8B8152B63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54" y="4736049"/>
            <a:ext cx="2808761" cy="1497562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D2E3FD9D-786C-861B-60A3-7D30F7EE1B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4" y="3141662"/>
            <a:ext cx="2872034" cy="154294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8DA8A2C6-7CB4-C5D3-A82B-A4FCE0E5F6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4" y="4732973"/>
            <a:ext cx="2872034" cy="15006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36E52A-4565-5CA9-190E-718D854FEEDC}"/>
              </a:ext>
            </a:extLst>
          </p:cNvPr>
          <p:cNvSpPr txBox="1"/>
          <p:nvPr/>
        </p:nvSpPr>
        <p:spPr>
          <a:xfrm>
            <a:off x="1169816" y="2731164"/>
            <a:ext cx="66502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DA : </a:t>
            </a:r>
            <a:r>
              <a:rPr lang="ko-KR" altLang="en-US" dirty="0">
                <a:latin typeface="+mn-lt"/>
              </a:rPr>
              <a:t>상시 운영 소재 및 시즌 소재 발굴 운영</a:t>
            </a:r>
            <a:r>
              <a:rPr lang="en-US" altLang="ko-KR" dirty="0">
                <a:latin typeface="+mn-lt"/>
              </a:rPr>
              <a:t>, </a:t>
            </a:r>
            <a:r>
              <a:rPr lang="ko-KR" altLang="en-US" dirty="0">
                <a:latin typeface="+mn-lt"/>
              </a:rPr>
              <a:t>매체 확장</a:t>
            </a:r>
            <a:r>
              <a:rPr lang="en-US" altLang="ko-KR" dirty="0">
                <a:latin typeface="+mn-lt"/>
              </a:rPr>
              <a:t>, </a:t>
            </a:r>
            <a:r>
              <a:rPr lang="ko-KR" altLang="en-US" dirty="0">
                <a:latin typeface="+mn-lt"/>
              </a:rPr>
              <a:t>각 </a:t>
            </a:r>
            <a:r>
              <a:rPr lang="en-US" altLang="ko-KR" b="1" dirty="0">
                <a:latin typeface="+mn-lt"/>
              </a:rPr>
              <a:t>UV </a:t>
            </a:r>
            <a:r>
              <a:rPr lang="ko-KR" altLang="en-US" b="1" dirty="0">
                <a:latin typeface="+mn-lt"/>
              </a:rPr>
              <a:t>및 </a:t>
            </a:r>
            <a:r>
              <a:rPr lang="en-US" altLang="ko-KR" b="1" dirty="0">
                <a:latin typeface="+mn-lt"/>
              </a:rPr>
              <a:t>ROAS </a:t>
            </a:r>
            <a:r>
              <a:rPr lang="ko-KR" altLang="en-US" b="1" dirty="0">
                <a:latin typeface="+mn-lt"/>
              </a:rPr>
              <a:t>목표에 따른 매체 기준 그룹화</a:t>
            </a:r>
            <a:endParaRPr lang="en-US" altLang="ko-KR" b="1" dirty="0">
              <a:latin typeface="+mn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5F9147-7DC0-7A8C-9BB7-ED72B1148A75}"/>
              </a:ext>
            </a:extLst>
          </p:cNvPr>
          <p:cNvSpPr txBox="1"/>
          <p:nvPr/>
        </p:nvSpPr>
        <p:spPr>
          <a:xfrm>
            <a:off x="1200264" y="1959783"/>
            <a:ext cx="60450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2) </a:t>
            </a:r>
            <a:r>
              <a:rPr lang="ko-KR" altLang="en-US" dirty="0">
                <a:latin typeface="+mn-lt"/>
              </a:rPr>
              <a:t>이관 후 </a:t>
            </a:r>
            <a:r>
              <a:rPr lang="en-US" altLang="ko-KR" dirty="0">
                <a:latin typeface="+mn-lt"/>
              </a:rPr>
              <a:t>APP </a:t>
            </a:r>
            <a:r>
              <a:rPr lang="ko-KR" altLang="en-US" dirty="0">
                <a:latin typeface="+mn-lt"/>
              </a:rPr>
              <a:t>캠페인 제안으로 </a:t>
            </a:r>
            <a:r>
              <a:rPr lang="en-US" altLang="ko-KR" b="1" dirty="0">
                <a:latin typeface="+mn-lt"/>
              </a:rPr>
              <a:t>Web &amp; APP</a:t>
            </a:r>
            <a:r>
              <a:rPr lang="ko-KR" altLang="en-US" b="1" dirty="0">
                <a:latin typeface="+mn-lt"/>
              </a:rPr>
              <a:t>의 다양한 채널 루트 확보 및 효율화 제고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2593F9-725E-80BE-8D78-53C97D0F55DD}"/>
              </a:ext>
            </a:extLst>
          </p:cNvPr>
          <p:cNvSpPr txBox="1"/>
          <p:nvPr/>
        </p:nvSpPr>
        <p:spPr>
          <a:xfrm>
            <a:off x="1200264" y="2138966"/>
            <a:ext cx="3257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>
                <a:latin typeface="+mn-lt"/>
              </a:rPr>
              <a:t>3</a:t>
            </a:r>
            <a:r>
              <a:rPr lang="en-US" altLang="ko-KR" b="1" dirty="0">
                <a:latin typeface="+mn-lt"/>
              </a:rPr>
              <a:t>) ROAS 1,000% </a:t>
            </a:r>
            <a:r>
              <a:rPr lang="ko-KR" altLang="en-US" dirty="0">
                <a:latin typeface="+mn-lt"/>
              </a:rPr>
              <a:t>이상의 고효율 판매 달성</a:t>
            </a:r>
          </a:p>
        </p:txBody>
      </p:sp>
      <p:pic>
        <p:nvPicPr>
          <p:cNvPr id="55" name="Picture 4" descr="File:Lotte Mart 2018.svg - Wikimedia Commo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9" y="767944"/>
            <a:ext cx="2030905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6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2999201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D1883681-516A-8CF9-80D5-8EBFBDD2F5FB}"/>
              </a:ext>
            </a:extLst>
          </p:cNvPr>
          <p:cNvSpPr/>
          <p:nvPr/>
        </p:nvSpPr>
        <p:spPr>
          <a:xfrm>
            <a:off x="854076" y="3150606"/>
            <a:ext cx="10426700" cy="3084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408998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DA – Event page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2019.03~ </a:t>
            </a:r>
            <a:r>
              <a:rPr lang="en-US" altLang="ko-KR" sz="110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2024.04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유니클로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UV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확보 및 매출 극대화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5" y="1801948"/>
            <a:ext cx="9155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1) </a:t>
            </a:r>
            <a:r>
              <a:rPr lang="ko-KR" altLang="en-US" dirty="0"/>
              <a:t>연간 </a:t>
            </a:r>
            <a:r>
              <a:rPr lang="en-US" altLang="ko-KR" dirty="0"/>
              <a:t>SS, FW </a:t>
            </a:r>
            <a:r>
              <a:rPr lang="ko-KR" altLang="en-US" dirty="0"/>
              <a:t>시즌 </a:t>
            </a:r>
            <a:r>
              <a:rPr lang="en-US" altLang="ko-KR" dirty="0"/>
              <a:t>30</a:t>
            </a:r>
            <a:r>
              <a:rPr lang="ko-KR" altLang="en-US" dirty="0"/>
              <a:t>개 이상의 캠페인을 안정적으로 운영</a:t>
            </a:r>
            <a:endParaRPr lang="ko-KR" alt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34035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2" y="2333231"/>
            <a:ext cx="83663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매체 최적화 전략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저가형 매체가 아닌 </a:t>
            </a:r>
            <a:r>
              <a:rPr kumimoji="0" lang="ko-KR" altLang="en-US" sz="1100" b="1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셀프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서비스 매체로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진성 유저 유입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구매 활성화 매체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및 소재 운영 전략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36E52A-4565-5CA9-190E-718D854FEEDC}"/>
              </a:ext>
            </a:extLst>
          </p:cNvPr>
          <p:cNvSpPr txBox="1"/>
          <p:nvPr/>
        </p:nvSpPr>
        <p:spPr>
          <a:xfrm>
            <a:off x="1169816" y="2594841"/>
            <a:ext cx="10808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매주</a:t>
            </a:r>
            <a:r>
              <a:rPr lang="en-US" altLang="ko-KR" dirty="0"/>
              <a:t> </a:t>
            </a:r>
            <a:r>
              <a:rPr lang="ko-KR" altLang="en-US" dirty="0"/>
              <a:t>정례 회의를 통해 캠페인 운영 개선 논의 및 매월 월간 보고를 통해 광고주와 </a:t>
            </a:r>
            <a:r>
              <a:rPr lang="ko-KR" altLang="en-US" dirty="0" err="1"/>
              <a:t>인사이트</a:t>
            </a:r>
            <a:r>
              <a:rPr lang="ko-KR" altLang="en-US" dirty="0"/>
              <a:t> 도출</a:t>
            </a:r>
            <a:r>
              <a:rPr lang="en-US" altLang="ko-KR" dirty="0"/>
              <a:t>. </a:t>
            </a:r>
            <a:r>
              <a:rPr lang="ko-KR" altLang="en-US" b="1" dirty="0">
                <a:solidFill>
                  <a:schemeClr val="tx1"/>
                </a:solidFill>
              </a:rPr>
              <a:t>양사 간의 적극적인 소통으로 </a:t>
            </a:r>
            <a:r>
              <a:rPr lang="en-US" altLang="ko-KR" b="1" dirty="0">
                <a:solidFill>
                  <a:schemeClr val="tx1"/>
                </a:solidFill>
              </a:rPr>
              <a:t>ROAS </a:t>
            </a:r>
            <a:r>
              <a:rPr lang="ko-KR" altLang="en-US" b="1" dirty="0">
                <a:solidFill>
                  <a:schemeClr val="tx1"/>
                </a:solidFill>
              </a:rPr>
              <a:t>효율 개선</a:t>
            </a:r>
            <a:endParaRPr lang="en-US" altLang="ko-KR" b="1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5F9147-7DC0-7A8C-9BB7-ED72B1148A75}"/>
              </a:ext>
            </a:extLst>
          </p:cNvPr>
          <p:cNvSpPr txBox="1"/>
          <p:nvPr/>
        </p:nvSpPr>
        <p:spPr>
          <a:xfrm>
            <a:off x="1200264" y="1959783"/>
            <a:ext cx="60450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2) </a:t>
            </a:r>
            <a:r>
              <a:rPr lang="en-US" altLang="ko-KR" dirty="0" err="1"/>
              <a:t>Goolge</a:t>
            </a:r>
            <a:r>
              <a:rPr lang="en-US" altLang="ko-KR" dirty="0"/>
              <a:t> Analytics </a:t>
            </a:r>
            <a:r>
              <a:rPr lang="ko-KR" altLang="en-US" dirty="0"/>
              <a:t>데이터 설계 및 </a:t>
            </a:r>
            <a:r>
              <a:rPr lang="ko-KR" altLang="en-US" b="1" dirty="0"/>
              <a:t>각 상품 카테고리에 적합한 </a:t>
            </a:r>
            <a:r>
              <a:rPr lang="ko-KR" altLang="en-US" b="1" dirty="0" err="1"/>
              <a:t>타겟팅</a:t>
            </a:r>
            <a:r>
              <a:rPr lang="ko-KR" altLang="en-US" b="1" dirty="0"/>
              <a:t> 및 매체 제안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2593F9-725E-80BE-8D78-53C97D0F55DD}"/>
              </a:ext>
            </a:extLst>
          </p:cNvPr>
          <p:cNvSpPr txBox="1"/>
          <p:nvPr/>
        </p:nvSpPr>
        <p:spPr>
          <a:xfrm>
            <a:off x="1200264" y="2138966"/>
            <a:ext cx="3257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100" i="0" u="none" strike="noStrike" cap="none" spc="0" normalizeH="0" baseline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3</a:t>
            </a:r>
            <a:r>
              <a:rPr lang="en-US" altLang="ko-KR" b="1" dirty="0"/>
              <a:t>) YoY </a:t>
            </a:r>
            <a:r>
              <a:rPr lang="ko-KR" altLang="en-US" b="1" dirty="0"/>
              <a:t>기준으로 매년 </a:t>
            </a:r>
            <a:r>
              <a:rPr lang="en-US" altLang="ko-KR" b="1" dirty="0" err="1"/>
              <a:t>Roas</a:t>
            </a:r>
            <a:r>
              <a:rPr lang="en-US" altLang="ko-KR" b="1" dirty="0"/>
              <a:t> </a:t>
            </a:r>
            <a:r>
              <a:rPr lang="ko-KR" altLang="en-US" b="1" dirty="0"/>
              <a:t>효율</a:t>
            </a:r>
            <a:r>
              <a:rPr lang="en-US" altLang="ko-KR" b="1" dirty="0"/>
              <a:t> </a:t>
            </a:r>
            <a:r>
              <a:rPr lang="ko-KR" altLang="en-US" b="1" dirty="0"/>
              <a:t>갱신</a:t>
            </a:r>
            <a:endParaRPr lang="ko-KR" altLang="en-US" dirty="0"/>
          </a:p>
        </p:txBody>
      </p:sp>
      <p:pic>
        <p:nvPicPr>
          <p:cNvPr id="1026" name="Picture 2" descr="app-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775161"/>
            <a:ext cx="415464" cy="4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r="38388" b="76453"/>
          <a:stretch/>
        </p:blipFill>
        <p:spPr>
          <a:xfrm>
            <a:off x="1261656" y="772720"/>
            <a:ext cx="1753984" cy="4126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855" y="3150606"/>
            <a:ext cx="5247996" cy="13525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856" y="4685230"/>
            <a:ext cx="5247996" cy="1553407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403" y="3147056"/>
            <a:ext cx="1548604" cy="3097208"/>
          </a:xfrm>
          <a:prstGeom prst="rect">
            <a:avLst/>
          </a:prstGeom>
        </p:spPr>
      </p:pic>
      <p:pic>
        <p:nvPicPr>
          <p:cNvPr id="58" name="Google Shape;490;p8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30502" y="4881518"/>
            <a:ext cx="3014525" cy="135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465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30502" y="3152675"/>
            <a:ext cx="3014525" cy="1350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48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3020943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6" name="직사각형 2065">
            <a:extLst>
              <a:ext uri="{FF2B5EF4-FFF2-40B4-BE49-F238E27FC236}">
                <a16:creationId xmlns:a16="http://schemas.microsoft.com/office/drawing/2014/main" id="{4AE30B0B-ACFB-377C-F02F-44B72D0A0B7A}"/>
              </a:ext>
            </a:extLst>
          </p:cNvPr>
          <p:cNvSpPr/>
          <p:nvPr/>
        </p:nvSpPr>
        <p:spPr>
          <a:xfrm>
            <a:off x="854076" y="3150606"/>
            <a:ext cx="10426700" cy="3084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335311"/>
            <a:ext cx="37085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DA – App(</a:t>
            </a:r>
            <a:r>
              <a:rPr lang="en-US" altLang="ko-KR" sz="1100" dirty="0" err="1">
                <a:solidFill>
                  <a:srgbClr val="000000"/>
                </a:solidFill>
              </a:rPr>
              <a:t>Eetz</a:t>
            </a:r>
            <a:r>
              <a:rPr lang="en-US" altLang="ko-KR" sz="1100" dirty="0">
                <a:solidFill>
                  <a:srgbClr val="000000"/>
                </a:solidFill>
              </a:rPr>
              <a:t>)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2023.03 ~ 2023.09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앱다운로드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및 회원가입 목적 캠페인 </a:t>
            </a:r>
            <a:r>
              <a:rPr lang="ko-KR" altLang="en-US" sz="110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시즌별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전개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80194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유튜브 </a:t>
            </a:r>
            <a:r>
              <a:rPr lang="ko-KR" altLang="en-US" sz="1100" b="1" dirty="0"/>
              <a:t>캠페인과의 퍼포먼스 캠페인 집행 시기 연계</a:t>
            </a:r>
            <a:r>
              <a:rPr lang="ko-KR" altLang="en-US" sz="1100" dirty="0"/>
              <a:t>로 </a:t>
            </a:r>
            <a:r>
              <a:rPr lang="ko-KR" altLang="en-US" sz="1100" b="1" dirty="0"/>
              <a:t>목표 조기 달성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038760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216579"/>
            <a:ext cx="587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명확한 소비자 </a:t>
            </a:r>
            <a:r>
              <a:rPr lang="ko-KR" altLang="en-US" b="1" dirty="0" err="1"/>
              <a:t>베네핏을</a:t>
            </a:r>
            <a:r>
              <a:rPr lang="ko-KR" altLang="en-US" b="1" dirty="0"/>
              <a:t> 어필하는 </a:t>
            </a:r>
            <a:r>
              <a:rPr lang="en-US" altLang="ko-KR" b="1" dirty="0"/>
              <a:t>DA</a:t>
            </a:r>
            <a:r>
              <a:rPr lang="ko-KR" altLang="en-US" dirty="0"/>
              <a:t>를 집행하여 </a:t>
            </a:r>
            <a:r>
              <a:rPr lang="ko-KR" altLang="en-US" b="1" dirty="0"/>
              <a:t>즉각적인 </a:t>
            </a:r>
            <a:r>
              <a:rPr lang="ko-KR" altLang="en-US" b="1" dirty="0" err="1"/>
              <a:t>앱다운로드</a:t>
            </a:r>
            <a:r>
              <a:rPr lang="ko-KR" altLang="en-US" b="1" dirty="0"/>
              <a:t> 및 회원가입 유도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037956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유튜브 캠페인과 </a:t>
            </a:r>
            <a:r>
              <a:rPr kumimoji="0" lang="ko-KR" altLang="en-US" sz="110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앱다운로드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퍼포먼스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캠페인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간에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전략적인 전개 및 시너지 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창출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pic>
        <p:nvPicPr>
          <p:cNvPr id="2059" name="그림 2058">
            <a:extLst>
              <a:ext uri="{FF2B5EF4-FFF2-40B4-BE49-F238E27FC236}">
                <a16:creationId xmlns:a16="http://schemas.microsoft.com/office/drawing/2014/main" id="{46F0EA45-5BEC-62A5-0608-CF156CE34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76" y="4737281"/>
            <a:ext cx="1498591" cy="1498158"/>
          </a:xfrm>
          <a:prstGeom prst="rect">
            <a:avLst/>
          </a:prstGeom>
        </p:spPr>
      </p:pic>
      <p:pic>
        <p:nvPicPr>
          <p:cNvPr id="2060" name="그림 2059">
            <a:extLst>
              <a:ext uri="{FF2B5EF4-FFF2-40B4-BE49-F238E27FC236}">
                <a16:creationId xmlns:a16="http://schemas.microsoft.com/office/drawing/2014/main" id="{2419418F-1A84-5EDE-7F4C-F7F6BA0AA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70" y="3171334"/>
            <a:ext cx="3069296" cy="3068408"/>
          </a:xfrm>
          <a:prstGeom prst="rect">
            <a:avLst/>
          </a:prstGeom>
        </p:spPr>
      </p:pic>
      <p:pic>
        <p:nvPicPr>
          <p:cNvPr id="2061" name="그림 2060">
            <a:extLst>
              <a:ext uri="{FF2B5EF4-FFF2-40B4-BE49-F238E27FC236}">
                <a16:creationId xmlns:a16="http://schemas.microsoft.com/office/drawing/2014/main" id="{47B6F4F6-7653-2126-7631-11676D06A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76" y="3153409"/>
            <a:ext cx="1498591" cy="1498158"/>
          </a:xfrm>
          <a:prstGeom prst="rect">
            <a:avLst/>
          </a:prstGeom>
        </p:spPr>
      </p:pic>
      <p:pic>
        <p:nvPicPr>
          <p:cNvPr id="2062" name="그림 2061">
            <a:extLst>
              <a:ext uri="{FF2B5EF4-FFF2-40B4-BE49-F238E27FC236}">
                <a16:creationId xmlns:a16="http://schemas.microsoft.com/office/drawing/2014/main" id="{724BB295-45F9-0FBC-9E6A-EF9905585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76" y="3150606"/>
            <a:ext cx="1501395" cy="1500961"/>
          </a:xfrm>
          <a:prstGeom prst="rect">
            <a:avLst/>
          </a:prstGeom>
        </p:spPr>
      </p:pic>
      <p:pic>
        <p:nvPicPr>
          <p:cNvPr id="2063" name="그림 2062">
            <a:extLst>
              <a:ext uri="{FF2B5EF4-FFF2-40B4-BE49-F238E27FC236}">
                <a16:creationId xmlns:a16="http://schemas.microsoft.com/office/drawing/2014/main" id="{D854FBE1-D19D-904D-254C-9160D2A9B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79" y="4737280"/>
            <a:ext cx="1498591" cy="1498158"/>
          </a:xfrm>
          <a:prstGeom prst="rect">
            <a:avLst/>
          </a:prstGeom>
        </p:spPr>
      </p:pic>
      <p:pic>
        <p:nvPicPr>
          <p:cNvPr id="2064" name="그림 2063">
            <a:extLst>
              <a:ext uri="{FF2B5EF4-FFF2-40B4-BE49-F238E27FC236}">
                <a16:creationId xmlns:a16="http://schemas.microsoft.com/office/drawing/2014/main" id="{E4AE3918-D449-A2A5-7ABC-265F2FAC22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31" t="17907" r="28333" b="16364"/>
          <a:stretch/>
        </p:blipFill>
        <p:spPr>
          <a:xfrm>
            <a:off x="4576877" y="4732979"/>
            <a:ext cx="2696090" cy="1506763"/>
          </a:xfrm>
          <a:prstGeom prst="rect">
            <a:avLst/>
          </a:prstGeom>
        </p:spPr>
      </p:pic>
      <p:pic>
        <p:nvPicPr>
          <p:cNvPr id="2065" name="그림 2064">
            <a:extLst>
              <a:ext uri="{FF2B5EF4-FFF2-40B4-BE49-F238E27FC236}">
                <a16:creationId xmlns:a16="http://schemas.microsoft.com/office/drawing/2014/main" id="{A641B45A-CD0B-0C7F-B90B-2BD036CFAD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41" t="42111" r="54107" b="39449"/>
          <a:stretch/>
        </p:blipFill>
        <p:spPr>
          <a:xfrm>
            <a:off x="4584375" y="3153409"/>
            <a:ext cx="2688592" cy="1502674"/>
          </a:xfrm>
          <a:prstGeom prst="rect">
            <a:avLst/>
          </a:prstGeom>
        </p:spPr>
      </p:pic>
      <p:pic>
        <p:nvPicPr>
          <p:cNvPr id="43" name="Picture 2" descr="파일:Lotte GRS logo.svg - 위키백과, 우리 모두의 백과사전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7" y="730027"/>
            <a:ext cx="2194047" cy="4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81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43997" y="3035624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61916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noProof="0" dirty="0" smtClean="0">
                <a:solidFill>
                  <a:srgbClr val="000000"/>
                </a:solidFill>
              </a:rPr>
              <a:t>SA, </a:t>
            </a:r>
            <a:r>
              <a:rPr lang="en-US" altLang="ko-KR" sz="1100" dirty="0" smtClean="0">
                <a:solidFill>
                  <a:srgbClr val="000000"/>
                </a:solidFill>
              </a:rPr>
              <a:t>DA </a:t>
            </a:r>
            <a:r>
              <a:rPr lang="en-US" altLang="ko-KR" sz="1100" dirty="0">
                <a:solidFill>
                  <a:srgbClr val="000000"/>
                </a:solidFill>
              </a:rPr>
              <a:t>–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스위트몰</a:t>
            </a:r>
            <a:r>
              <a:rPr lang="ko-KR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/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푸드몰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2021.01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~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2024.04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롯데웰푸드</a:t>
            </a:r>
            <a:r>
              <a:rPr lang="ko-KR" altLang="en-US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‘</a:t>
            </a:r>
            <a:r>
              <a:rPr lang="ko-KR" altLang="en-US" sz="110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스위트몰</a:t>
            </a:r>
            <a:r>
              <a:rPr lang="en-US" altLang="ko-KR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‘ </a:t>
            </a:r>
            <a:r>
              <a:rPr lang="ko-KR" altLang="en-US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런칭에 따른 회원가입 및 세일즈 증대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80194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 smtClean="0"/>
              <a:t>‘</a:t>
            </a:r>
            <a:r>
              <a:rPr lang="ko-KR" altLang="en-US" sz="1100" dirty="0" err="1" smtClean="0"/>
              <a:t>스위트몰</a:t>
            </a:r>
            <a:r>
              <a:rPr lang="en-US" altLang="ko-KR" sz="1100" dirty="0" smtClean="0"/>
              <a:t>’ </a:t>
            </a:r>
            <a:r>
              <a:rPr lang="ko-KR" altLang="en-US" sz="1100" dirty="0" smtClean="0"/>
              <a:t>내 </a:t>
            </a:r>
            <a:r>
              <a:rPr lang="ko-KR" altLang="en-US" sz="1100" dirty="0" err="1" smtClean="0"/>
              <a:t>월간과자</a:t>
            </a:r>
            <a:r>
              <a:rPr lang="ko-KR" altLang="en-US" sz="1100" dirty="0" smtClean="0"/>
              <a:t> </a:t>
            </a:r>
            <a:r>
              <a:rPr lang="ko-KR" altLang="en-US" sz="1100" dirty="0" err="1" smtClean="0"/>
              <a:t>구독자수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10</a:t>
            </a:r>
            <a:r>
              <a:rPr lang="ko-KR" altLang="en-US" sz="1100" dirty="0" smtClean="0"/>
              <a:t>만명 확보 및 누적 </a:t>
            </a:r>
            <a:r>
              <a:rPr lang="en-US" altLang="ko-KR" sz="1100" dirty="0" smtClean="0"/>
              <a:t>ROAS 400% </a:t>
            </a:r>
            <a:r>
              <a:rPr lang="ko-KR" altLang="en-US" sz="1100" dirty="0" smtClean="0"/>
              <a:t>달성</a:t>
            </a:r>
            <a:endParaRPr lang="ko-KR" altLang="en-US" sz="11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038760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216579"/>
            <a:ext cx="587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소비자들이 왜 </a:t>
            </a:r>
            <a:r>
              <a:rPr lang="en-US" altLang="ko-KR" dirty="0" smtClean="0"/>
              <a:t>‘</a:t>
            </a:r>
            <a:r>
              <a:rPr lang="ko-KR" altLang="en-US" dirty="0" err="1" smtClean="0"/>
              <a:t>스위트몰</a:t>
            </a:r>
            <a:r>
              <a:rPr lang="en-US" altLang="ko-KR" dirty="0" smtClean="0"/>
              <a:t>‘ </a:t>
            </a:r>
            <a:r>
              <a:rPr lang="ko-KR" altLang="en-US" dirty="0" smtClean="0"/>
              <a:t>에서 구매해야 하는 </a:t>
            </a:r>
            <a:r>
              <a:rPr lang="en-US" altLang="ko-KR" dirty="0" smtClean="0"/>
              <a:t>RTB </a:t>
            </a:r>
            <a:r>
              <a:rPr lang="ko-KR" altLang="en-US" dirty="0" smtClean="0"/>
              <a:t>요소들을 발굴</a:t>
            </a:r>
            <a:r>
              <a:rPr lang="en-US" altLang="ko-KR" dirty="0" smtClean="0"/>
              <a:t>&amp;</a:t>
            </a:r>
            <a:r>
              <a:rPr lang="ko-KR" altLang="en-US" dirty="0" smtClean="0"/>
              <a:t>활용하여 세일즈 </a:t>
            </a:r>
            <a:r>
              <a:rPr lang="ko-KR" altLang="en-US" dirty="0" err="1" smtClean="0"/>
              <a:t>부스팅</a:t>
            </a:r>
            <a:endParaRPr lang="ko-KR" alt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037956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10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100" i="0" u="none" strike="noStrike" kern="1200" cap="none" spc="0" normalizeH="0" baseline="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스위트몰</a:t>
            </a:r>
            <a:r>
              <a:rPr kumimoji="0" lang="en-US" altLang="ko-KR" sz="110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 </a:t>
            </a:r>
            <a:r>
              <a:rPr kumimoji="0" lang="ko-KR" altLang="en-US" sz="110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사이트 런칭에 따른 브랜드 인지도 제고 및 세일즈 캠페인 동시 진행</a:t>
            </a:r>
            <a:endParaRPr kumimoji="0" lang="ko-KR" altLang="en-US" sz="110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pic>
        <p:nvPicPr>
          <p:cNvPr id="1026" name="Picture 2" descr="롯데웰푸드 스위트몰 로고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 bwMode="auto">
          <a:xfrm>
            <a:off x="764360" y="739413"/>
            <a:ext cx="1547766" cy="46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43" descr="텍스트이(가) 표시된 사진&#10;&#10;자동 생성된 설명">
            <a:extLst>
              <a:ext uri="{FF2B5EF4-FFF2-40B4-BE49-F238E27FC236}">
                <a16:creationId xmlns:a16="http://schemas.microsoft.com/office/drawing/2014/main" id="{D7CA4963-4A33-409D-A6C4-678B5718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8" y="3109871"/>
            <a:ext cx="2207602" cy="17073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93468"/>
            <a:ext cx="587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다양한 매체와 광고 소재를 활용하여 광고 성과 최적화 진행</a:t>
            </a: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06" y="3448194"/>
            <a:ext cx="2825606" cy="282560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30" y="3108768"/>
            <a:ext cx="1709552" cy="170955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42" y="3100437"/>
            <a:ext cx="1726215" cy="172621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87" y="4877423"/>
            <a:ext cx="3432471" cy="73226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83" y="3077745"/>
            <a:ext cx="1750274" cy="1750274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6" y="4927283"/>
            <a:ext cx="4610810" cy="136480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3" y="5595397"/>
            <a:ext cx="2778648" cy="6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43997" y="3035624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61916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noProof="0" dirty="0" smtClean="0">
                <a:solidFill>
                  <a:srgbClr val="000000"/>
                </a:solidFill>
              </a:rPr>
              <a:t>SA, </a:t>
            </a:r>
            <a:r>
              <a:rPr lang="en-US" altLang="ko-KR" sz="1100" dirty="0" smtClean="0">
                <a:solidFill>
                  <a:srgbClr val="000000"/>
                </a:solidFill>
              </a:rPr>
              <a:t>DA </a:t>
            </a:r>
            <a:r>
              <a:rPr lang="en-US" altLang="ko-KR" sz="1100" dirty="0">
                <a:solidFill>
                  <a:srgbClr val="000000"/>
                </a:solidFill>
              </a:rPr>
              <a:t>– </a:t>
            </a:r>
            <a:r>
              <a:rPr lang="en-US" altLang="ko-KR" sz="1100" dirty="0" smtClean="0">
                <a:solidFill>
                  <a:srgbClr val="000000"/>
                </a:solidFill>
              </a:rPr>
              <a:t>Brand Mall</a:t>
            </a:r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2023.1 ~ 2024.04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신제품 인지도 제고 및 세일즈 증대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801948"/>
            <a:ext cx="47814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광고 집행 이후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년 내 월 </a:t>
            </a:r>
            <a:r>
              <a:rPr lang="ko-KR" altLang="en-US" sz="1100" b="1" dirty="0" smtClean="0"/>
              <a:t>평균 </a:t>
            </a:r>
            <a:r>
              <a:rPr lang="en-US" altLang="ko-KR" sz="1100" b="1" dirty="0" smtClean="0"/>
              <a:t>ROAS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350% </a:t>
            </a:r>
            <a:r>
              <a:rPr lang="ko-KR" altLang="en-US" sz="1100" b="1" dirty="0" smtClean="0"/>
              <a:t>이상 기록</a:t>
            </a:r>
            <a:endParaRPr lang="en-US" altLang="ko-KR" sz="1100" b="1" dirty="0" smtClean="0"/>
          </a:p>
          <a:p>
            <a:r>
              <a:rPr lang="ko-KR" altLang="en-US" sz="1100" dirty="0" smtClean="0"/>
              <a:t>목표 매출액 꾸준히 달성하며 안정적인 캠페인 운영</a:t>
            </a:r>
            <a:endParaRPr lang="ko-KR" alt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175911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53730"/>
            <a:ext cx="64463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r>
              <a:rPr lang="ko-KR" altLang="en-US" dirty="0" smtClean="0"/>
              <a:t>운영 성과에 기반하여 효율적인 키워드 순위 조정 등 탄력적인 캠페인 운영을 통해 광고 비용 개선</a:t>
            </a:r>
            <a:endParaRPr lang="ko-KR" alt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175107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SS/FW,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바캉스 시즌 등 </a:t>
            </a: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시즈널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이슈를 고려한 </a:t>
            </a: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제품군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리스트업</a:t>
            </a:r>
            <a:endParaRPr kumimoji="0" lang="ko-KR" altLang="en-US" sz="110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30619"/>
            <a:ext cx="587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지속적인 신규 매체 발굴 및 </a:t>
            </a:r>
            <a:r>
              <a:rPr lang="ko-KR" altLang="en-US" dirty="0" err="1" smtClean="0"/>
              <a:t>타겟팅</a:t>
            </a:r>
            <a:r>
              <a:rPr lang="ko-KR" altLang="en-US" dirty="0" smtClean="0"/>
              <a:t> 고도화</a:t>
            </a:r>
            <a:endParaRPr lang="ko-KR" altLang="en-US" b="1" dirty="0"/>
          </a:p>
        </p:txBody>
      </p:sp>
      <p:sp>
        <p:nvSpPr>
          <p:cNvPr id="43" name="AutoShape 2" descr="정샘물 뷰티 JSM Beau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79" y="619173"/>
            <a:ext cx="684168" cy="64785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1" y="3170469"/>
            <a:ext cx="1512000" cy="1512000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32" y="3170469"/>
            <a:ext cx="1512000" cy="151200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7" y="4802913"/>
            <a:ext cx="1512000" cy="1512000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44" y="3123695"/>
            <a:ext cx="1835478" cy="2294348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62" y="3131116"/>
            <a:ext cx="1835478" cy="2294348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93" y="5492885"/>
            <a:ext cx="4162929" cy="799282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83" y="3170469"/>
            <a:ext cx="1512000" cy="1512000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35" y="3170469"/>
            <a:ext cx="1512000" cy="1512000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35" y="4802913"/>
            <a:ext cx="1512000" cy="1512000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3" y="4802913"/>
            <a:ext cx="1512000" cy="1512000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1" y="4802913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43997" y="3035624"/>
            <a:ext cx="10695803" cy="3338807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61916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noProof="0" dirty="0" smtClean="0">
                <a:solidFill>
                  <a:srgbClr val="000000"/>
                </a:solidFill>
              </a:rPr>
              <a:t>SA, </a:t>
            </a:r>
            <a:r>
              <a:rPr lang="en-US" altLang="ko-KR" sz="1100" dirty="0" smtClean="0">
                <a:solidFill>
                  <a:srgbClr val="000000"/>
                </a:solidFill>
              </a:rPr>
              <a:t>DA </a:t>
            </a:r>
            <a:r>
              <a:rPr lang="en-US" altLang="ko-KR" sz="1100" dirty="0">
                <a:solidFill>
                  <a:srgbClr val="000000"/>
                </a:solidFill>
              </a:rPr>
              <a:t>–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슈퍼팟잉글리시</a:t>
            </a:r>
            <a:r>
              <a:rPr lang="en-US" altLang="ko-KR" sz="1100" dirty="0" smtClean="0">
                <a:solidFill>
                  <a:srgbClr val="000000"/>
                </a:solidFill>
              </a:rPr>
              <a:t>,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디즈니인터랙티브리딩</a:t>
            </a:r>
            <a:r>
              <a:rPr lang="ko-KR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Event page</a:t>
            </a:r>
            <a:endParaRPr kumimoji="0" lang="en-US" altLang="ko-K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2024.02 ~ 2024.04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신제품 인지도 제고 및 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DB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확보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80194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광고 집행 이후 전년 대비 </a:t>
            </a:r>
            <a:r>
              <a:rPr lang="en-US" altLang="ko-KR" sz="1100" dirty="0" smtClean="0"/>
              <a:t>SA KPI 47</a:t>
            </a:r>
            <a:r>
              <a:rPr lang="en-US" altLang="ko-KR" sz="1100" b="1" dirty="0" smtClean="0"/>
              <a:t>% </a:t>
            </a:r>
            <a:r>
              <a:rPr lang="ko-KR" altLang="en-US" sz="1100" b="1" dirty="0" smtClean="0"/>
              <a:t>성장 예상</a:t>
            </a:r>
            <a:endParaRPr lang="ko-KR" altLang="en-US" sz="11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175911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53730"/>
            <a:ext cx="64463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r>
              <a:rPr lang="ko-KR" altLang="en-US" dirty="0" smtClean="0"/>
              <a:t>타이트한 </a:t>
            </a:r>
            <a:r>
              <a:rPr lang="en-US" altLang="ko-KR" dirty="0" smtClean="0"/>
              <a:t>KPI </a:t>
            </a:r>
            <a:r>
              <a:rPr lang="ko-KR" altLang="en-US" dirty="0" smtClean="0"/>
              <a:t>성과 모니터링 및 다양한</a:t>
            </a:r>
            <a:r>
              <a:rPr lang="ko-KR" altLang="en-US" dirty="0"/>
              <a:t> </a:t>
            </a:r>
            <a:r>
              <a:rPr lang="ko-KR" altLang="en-US" dirty="0" smtClean="0"/>
              <a:t>파일럿 테스트로 캠페인 성과에 최적화된 매체 발굴</a:t>
            </a:r>
            <a:endParaRPr lang="ko-KR" alt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175107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3045F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코어 타겟을 고려한 다양하고 </a:t>
            </a: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핏한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소재 개발</a:t>
            </a:r>
            <a:endParaRPr kumimoji="0" lang="ko-KR" altLang="en-US" sz="110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30619"/>
            <a:ext cx="8613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콘텐츠 그룹 분리 운영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탐색형</a:t>
            </a:r>
            <a:r>
              <a:rPr lang="ko-KR" altLang="en-US" dirty="0" smtClean="0"/>
              <a:t> 키워드 개발</a:t>
            </a:r>
            <a:r>
              <a:rPr lang="en-US" altLang="ko-KR" dirty="0"/>
              <a:t> </a:t>
            </a:r>
            <a:r>
              <a:rPr lang="ko-KR" altLang="en-US" dirty="0" smtClean="0"/>
              <a:t>및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브랜드검색</a:t>
            </a:r>
            <a:r>
              <a:rPr lang="ko-KR" altLang="en-US" dirty="0" smtClean="0"/>
              <a:t> 소재 </a:t>
            </a:r>
            <a:r>
              <a:rPr lang="en-US" altLang="ko-KR" dirty="0" smtClean="0"/>
              <a:t>A/B </a:t>
            </a:r>
            <a:r>
              <a:rPr lang="ko-KR" altLang="en-US" dirty="0" smtClean="0"/>
              <a:t>테스트 등 </a:t>
            </a:r>
            <a:r>
              <a:rPr lang="ko-KR" altLang="en-US" dirty="0"/>
              <a:t>검색광고 효율 개선을 위한 </a:t>
            </a:r>
            <a:r>
              <a:rPr lang="ko-KR" altLang="en-US" dirty="0" smtClean="0"/>
              <a:t>다양한 전략 수행</a:t>
            </a:r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975816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월 평균 </a:t>
            </a:r>
            <a:r>
              <a:rPr lang="en-US" altLang="ko-KR" sz="1100" dirty="0" smtClean="0"/>
              <a:t>DB </a:t>
            </a:r>
            <a:r>
              <a:rPr lang="ko-KR" altLang="en-US" sz="1100" dirty="0" smtClean="0"/>
              <a:t>수집 건수 </a:t>
            </a:r>
            <a:r>
              <a:rPr lang="en-US" altLang="ko-KR" sz="1100" dirty="0" smtClean="0"/>
              <a:t>700</a:t>
            </a:r>
            <a:r>
              <a:rPr lang="ko-KR" altLang="en-US" sz="1100" dirty="0" smtClean="0"/>
              <a:t>건 확보</a:t>
            </a:r>
            <a:r>
              <a:rPr lang="en-US" altLang="ko-KR" sz="1100" dirty="0"/>
              <a:t> (CPA 44,000</a:t>
            </a:r>
            <a:r>
              <a:rPr lang="ko-KR" altLang="en-US" sz="1100" dirty="0"/>
              <a:t>원대 기록</a:t>
            </a:r>
            <a:r>
              <a:rPr lang="en-US" altLang="ko-KR" sz="1100" dirty="0"/>
              <a:t>) </a:t>
            </a:r>
            <a:endParaRPr lang="ko-KR" altLang="en-US" sz="1100" b="1" dirty="0"/>
          </a:p>
        </p:txBody>
      </p:sp>
      <p:sp>
        <p:nvSpPr>
          <p:cNvPr id="43" name="AutoShape 2" descr="정샘물 뷰티 JSM Beau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7" b="32372"/>
          <a:stretch/>
        </p:blipFill>
        <p:spPr>
          <a:xfrm>
            <a:off x="689644" y="738343"/>
            <a:ext cx="1374668" cy="520608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92" y="4729409"/>
            <a:ext cx="3126736" cy="783962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92" y="5536769"/>
            <a:ext cx="3126736" cy="783962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7" y="4742219"/>
            <a:ext cx="1574666" cy="1574666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19" y="4742219"/>
            <a:ext cx="1574666" cy="1574666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90" y="4738278"/>
            <a:ext cx="1572900" cy="1572900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1" y="4742219"/>
            <a:ext cx="1574666" cy="1574666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1" y="3080015"/>
            <a:ext cx="1574666" cy="1574666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8" y="3080015"/>
            <a:ext cx="1574666" cy="1574666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19" y="3080015"/>
            <a:ext cx="1574666" cy="1574666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72" y="3080015"/>
            <a:ext cx="1574666" cy="1574666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42" y="3081332"/>
            <a:ext cx="1572033" cy="1572033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0190" y="3080138"/>
            <a:ext cx="1571106" cy="15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118" y="1284943"/>
            <a:ext cx="407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What is the power of branding?</a:t>
            </a:r>
            <a:endParaRPr lang="ko-KR" altLang="en-US" sz="28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4110" y="5049837"/>
            <a:ext cx="5025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A brand is the visual, emotional, rational and cultural image</a:t>
            </a:r>
          </a:p>
          <a:p>
            <a:pPr algn="ctr"/>
            <a:r>
              <a:rPr lang="en-US" altLang="ko-KR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that you associate with a company or product.</a:t>
            </a:r>
            <a:endParaRPr lang="ko-KR" altLang="en-US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57067" y="58876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- Charles R. Pettis -</a:t>
            </a:r>
            <a:endParaRPr lang="ko-KR" altLang="en-US" sz="14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pic>
        <p:nvPicPr>
          <p:cNvPr id="35" name="Picture 2" descr="C:\Users\user93\Desktop\1212크리덴셜수정\1212크리덴셜수정\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0" t="28307" r="36314" b="18474"/>
          <a:stretch/>
        </p:blipFill>
        <p:spPr bwMode="auto">
          <a:xfrm>
            <a:off x="5047605" y="1999660"/>
            <a:ext cx="2145967" cy="28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그룹 27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29" name="직선 연결선 28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1" name="직선 연결선 30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41" name="직선 연결선 40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43" name="직선 연결선 42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1" name="직선 연결선 50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F13441-BDEC-43EC-987B-C1BC6B0F5C41}"/>
              </a:ext>
            </a:extLst>
          </p:cNvPr>
          <p:cNvSpPr txBox="1"/>
          <p:nvPr/>
        </p:nvSpPr>
        <p:spPr>
          <a:xfrm>
            <a:off x="2539598" y="21531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BOMSEN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6864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43997" y="3035624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61916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noProof="0" dirty="0" smtClean="0">
                <a:solidFill>
                  <a:srgbClr val="000000"/>
                </a:solidFill>
              </a:rPr>
              <a:t>SA, </a:t>
            </a:r>
            <a:r>
              <a:rPr lang="en-US" altLang="ko-KR" sz="1100" dirty="0" smtClean="0">
                <a:solidFill>
                  <a:srgbClr val="000000"/>
                </a:solidFill>
              </a:rPr>
              <a:t>DA </a:t>
            </a:r>
            <a:r>
              <a:rPr lang="en-US" altLang="ko-KR" sz="1100" dirty="0">
                <a:solidFill>
                  <a:srgbClr val="000000"/>
                </a:solidFill>
              </a:rPr>
              <a:t>– </a:t>
            </a:r>
            <a:r>
              <a:rPr lang="ko-KR" altLang="en-US" sz="1100" dirty="0" smtClean="0">
                <a:solidFill>
                  <a:srgbClr val="000000"/>
                </a:solidFill>
              </a:rPr>
              <a:t>금성침대 </a:t>
            </a:r>
            <a:r>
              <a:rPr lang="en-US" altLang="ko-KR" sz="1100" dirty="0" smtClean="0">
                <a:solidFill>
                  <a:srgbClr val="000000"/>
                </a:solidFill>
              </a:rPr>
              <a:t>/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베드리움</a:t>
            </a:r>
            <a:r>
              <a:rPr lang="ko-KR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</a:rPr>
              <a:t>/ </a:t>
            </a:r>
            <a:r>
              <a:rPr lang="ko-KR" altLang="en-US" sz="1100" dirty="0" err="1" smtClean="0">
                <a:solidFill>
                  <a:srgbClr val="000000"/>
                </a:solidFill>
              </a:rPr>
              <a:t>슬렙트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2022.11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~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2024.04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베드리움</a:t>
            </a:r>
            <a:r>
              <a:rPr lang="ko-KR" altLang="en-US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매출 확보 및 </a:t>
            </a:r>
            <a:r>
              <a:rPr lang="ko-KR" altLang="en-US" sz="110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슬렙트</a:t>
            </a:r>
            <a:r>
              <a:rPr lang="ko-KR" altLang="en-US" sz="110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런칭에 따른 브랜드 인지도 제고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80194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광고 집행 이후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년 내 </a:t>
            </a:r>
            <a:r>
              <a:rPr lang="ko-KR" altLang="en-US" sz="1100" b="1" dirty="0" smtClean="0"/>
              <a:t>평균 매출 </a:t>
            </a:r>
            <a:r>
              <a:rPr lang="en-US" altLang="ko-KR" sz="1100" b="1" dirty="0" smtClean="0"/>
              <a:t>660% </a:t>
            </a:r>
            <a:r>
              <a:rPr lang="ko-KR" altLang="en-US" sz="1100" b="1" dirty="0" smtClean="0"/>
              <a:t>성장</a:t>
            </a:r>
            <a:endParaRPr lang="ko-KR" altLang="en-US" sz="11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175911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53730"/>
            <a:ext cx="64463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err="1" smtClean="0"/>
              <a:t>난연</a:t>
            </a:r>
            <a:r>
              <a:rPr lang="ko-KR" altLang="en-US" dirty="0" smtClean="0"/>
              <a:t> 매트리스 캠페인의 독립 운영으로 광고 성과 극대화 </a:t>
            </a:r>
            <a:r>
              <a:rPr lang="en-US" altLang="ko-KR" dirty="0" smtClean="0"/>
              <a:t>(+2 Way </a:t>
            </a:r>
            <a:r>
              <a:rPr lang="ko-KR" altLang="en-US" dirty="0" smtClean="0"/>
              <a:t>타겟 전략 </a:t>
            </a:r>
            <a:r>
              <a:rPr lang="en-US" altLang="ko-KR" dirty="0" smtClean="0"/>
              <a:t>A/B</a:t>
            </a:r>
            <a:r>
              <a:rPr lang="ko-KR" altLang="en-US" dirty="0" smtClean="0"/>
              <a:t>테스트 진행</a:t>
            </a:r>
            <a:r>
              <a:rPr lang="en-US" altLang="ko-KR" dirty="0" smtClean="0"/>
              <a:t>)</a:t>
            </a:r>
            <a:endParaRPr lang="ko-KR" alt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175107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베드리움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미디어 포트폴리오 기반 운영 목적 재정의 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전략적인 미디어 운영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110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30619"/>
            <a:ext cx="587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 smtClean="0"/>
              <a:t>KPI </a:t>
            </a:r>
            <a:r>
              <a:rPr lang="ko-KR" altLang="en-US" dirty="0" smtClean="0"/>
              <a:t>지표 재정립 </a:t>
            </a:r>
            <a:r>
              <a:rPr lang="en-US" altLang="ko-KR" dirty="0" smtClean="0"/>
              <a:t>(M/S Top4 </a:t>
            </a:r>
            <a:r>
              <a:rPr lang="ko-KR" altLang="en-US" dirty="0" smtClean="0"/>
              <a:t>진입 </a:t>
            </a:r>
            <a:r>
              <a:rPr lang="en-US" altLang="ko-KR" dirty="0" smtClean="0"/>
              <a:t>+ ROAS 150%)</a:t>
            </a:r>
            <a:endParaRPr lang="ko-KR" altLang="en-US" b="1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1147" r="99618">
                        <a14:foregroundMark x1="9943" y1="21519" x2="9943" y2="21519"/>
                        <a14:foregroundMark x1="31166" y1="45570" x2="31166" y2="45570"/>
                        <a14:foregroundMark x1="43977" y1="48101" x2="43977" y2="48101"/>
                        <a14:foregroundMark x1="53728" y1="51266" x2="53728" y2="51266"/>
                        <a14:foregroundMark x1="58891" y1="72785" x2="58891" y2="72785"/>
                        <a14:foregroundMark x1="71128" y1="44304" x2="71128" y2="44304"/>
                        <a14:foregroundMark x1="77820" y1="47468" x2="77820" y2="47468"/>
                        <a14:foregroundMark x1="90249" y1="25316" x2="90249" y2="25316"/>
                        <a14:foregroundMark x1="94264" y1="51266" x2="94264" y2="51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513" y="720384"/>
            <a:ext cx="1490709" cy="44718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1739715-48A0-4270-8AEB-BAF7D20707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59" y="788859"/>
            <a:ext cx="1474533" cy="368633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43" y="777116"/>
            <a:ext cx="738123" cy="3337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76455" y="1975816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smtClean="0"/>
              <a:t>월 평균 </a:t>
            </a:r>
            <a:r>
              <a:rPr lang="en-US" altLang="ko-KR" sz="1100" dirty="0" smtClean="0"/>
              <a:t>ROAS 174%</a:t>
            </a:r>
            <a:r>
              <a:rPr lang="ko-KR" altLang="en-US" sz="1100" dirty="0" smtClean="0"/>
              <a:t>로 </a:t>
            </a:r>
            <a:r>
              <a:rPr lang="en-US" altLang="ko-KR" sz="1100" b="1" dirty="0" smtClean="0"/>
              <a:t>ROAS</a:t>
            </a:r>
            <a:r>
              <a:rPr lang="en-US" altLang="ko-KR" sz="1100" dirty="0" smtClean="0"/>
              <a:t> </a:t>
            </a:r>
            <a:r>
              <a:rPr lang="ko-KR" altLang="en-US" sz="1100" b="1" dirty="0" smtClean="0"/>
              <a:t>목표 대비 </a:t>
            </a:r>
            <a:r>
              <a:rPr lang="en-US" altLang="ko-KR" sz="1100" b="1" dirty="0" smtClean="0"/>
              <a:t>+24% point </a:t>
            </a:r>
            <a:r>
              <a:rPr lang="ko-KR" altLang="en-US" sz="1100" b="1" dirty="0" smtClean="0"/>
              <a:t>증가</a:t>
            </a:r>
            <a:endParaRPr lang="ko-KR" altLang="en-US" sz="11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75" y="4430342"/>
            <a:ext cx="1863488" cy="18634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75" y="4430342"/>
            <a:ext cx="1863488" cy="1863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57" y="3212513"/>
            <a:ext cx="2410838" cy="10800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95" y="3229458"/>
            <a:ext cx="2410838" cy="108005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75" y="4430342"/>
            <a:ext cx="1863488" cy="1863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75" y="4430342"/>
            <a:ext cx="1863488" cy="186348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4430342"/>
            <a:ext cx="1863488" cy="186348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r="15235"/>
          <a:stretch/>
        </p:blipFill>
        <p:spPr>
          <a:xfrm>
            <a:off x="854075" y="3212513"/>
            <a:ext cx="2512004" cy="106939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72" y="3104540"/>
            <a:ext cx="3116936" cy="66494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33" y="3761885"/>
            <a:ext cx="3313383" cy="7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2999201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78" name="직사각형 7177">
            <a:extLst>
              <a:ext uri="{FF2B5EF4-FFF2-40B4-BE49-F238E27FC236}">
                <a16:creationId xmlns:a16="http://schemas.microsoft.com/office/drawing/2014/main" id="{B41DC56E-CDFC-03A3-CEA3-79AF38A2018C}"/>
              </a:ext>
            </a:extLst>
          </p:cNvPr>
          <p:cNvSpPr/>
          <p:nvPr/>
        </p:nvSpPr>
        <p:spPr>
          <a:xfrm>
            <a:off x="854076" y="3150606"/>
            <a:ext cx="10426700" cy="3084832"/>
          </a:xfrm>
          <a:prstGeom prst="rect">
            <a:avLst/>
          </a:prstGeom>
          <a:solidFill>
            <a:srgbClr val="A29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85335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SA, DA – </a:t>
            </a:r>
            <a:r>
              <a:rPr lang="ko-KR" altLang="en-US" sz="1100" dirty="0">
                <a:solidFill>
                  <a:srgbClr val="000000"/>
                </a:solidFill>
              </a:rPr>
              <a:t>각</a:t>
            </a:r>
            <a:r>
              <a:rPr lang="en-US" altLang="ko-KR" sz="1100" dirty="0">
                <a:solidFill>
                  <a:srgbClr val="000000"/>
                </a:solidFill>
              </a:rPr>
              <a:t> </a:t>
            </a:r>
            <a:r>
              <a:rPr lang="ko-KR" altLang="en-US" sz="1100" dirty="0">
                <a:solidFill>
                  <a:srgbClr val="000000"/>
                </a:solidFill>
              </a:rPr>
              <a:t>호텔</a:t>
            </a:r>
            <a:r>
              <a:rPr lang="en-US" altLang="ko-KR" sz="1100" dirty="0">
                <a:solidFill>
                  <a:srgbClr val="000000"/>
                </a:solidFill>
              </a:rPr>
              <a:t>/</a:t>
            </a:r>
            <a:r>
              <a:rPr lang="ko-KR" altLang="en-US" sz="1100" dirty="0">
                <a:solidFill>
                  <a:srgbClr val="000000"/>
                </a:solidFill>
              </a:rPr>
              <a:t>리조트 </a:t>
            </a:r>
            <a:r>
              <a:rPr lang="en-US" altLang="ko-KR" sz="1100" dirty="0">
                <a:solidFill>
                  <a:srgbClr val="000000"/>
                </a:solidFill>
              </a:rPr>
              <a:t>page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2023.03~2024.03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브랜드 이미지 제고 및 예약 증대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181215" y="182099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국내 뿐 아니라</a:t>
            </a:r>
            <a:r>
              <a:rPr lang="en-US" altLang="ko-KR" sz="1100" dirty="0"/>
              <a:t> </a:t>
            </a:r>
            <a:r>
              <a:rPr lang="ko-KR" altLang="en-US" sz="1100" b="1" dirty="0"/>
              <a:t>해외 호텔 </a:t>
            </a:r>
            <a:r>
              <a:rPr lang="en-US" altLang="ko-KR" sz="1100" b="1" dirty="0"/>
              <a:t>&amp; </a:t>
            </a:r>
            <a:r>
              <a:rPr lang="ko-KR" altLang="en-US" sz="1100" b="1" dirty="0"/>
              <a:t>리조트 예약률까지 증대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038760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216579"/>
            <a:ext cx="8109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호텔의 고급화 전략으로 인한 </a:t>
            </a:r>
            <a:r>
              <a:rPr lang="ko-KR" altLang="en-US" b="1" dirty="0"/>
              <a:t>자체 제작 가이드 제안</a:t>
            </a:r>
            <a:r>
              <a:rPr lang="en-US" altLang="ko-KR" b="1" dirty="0"/>
              <a:t>, </a:t>
            </a:r>
            <a:r>
              <a:rPr lang="ko-KR" altLang="en-US" b="1" dirty="0" err="1"/>
              <a:t>심플</a:t>
            </a:r>
            <a:r>
              <a:rPr lang="ko-KR" altLang="en-US" b="1" dirty="0"/>
              <a:t> </a:t>
            </a:r>
            <a:r>
              <a:rPr lang="en-US" altLang="ko-KR" b="1" dirty="0"/>
              <a:t>+ </a:t>
            </a:r>
            <a:r>
              <a:rPr lang="ko-KR" altLang="en-US" b="1" dirty="0" err="1"/>
              <a:t>정보성</a:t>
            </a:r>
            <a:r>
              <a:rPr lang="ko-KR" altLang="en-US" b="1" dirty="0"/>
              <a:t> 및 프리미엄형 소재 제작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037956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시즈널리티를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살린 상품 기획에 맞춘 소재 제작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FB0024-8C4C-AD1A-2D01-FA6200E3AF37}"/>
              </a:ext>
            </a:extLst>
          </p:cNvPr>
          <p:cNvSpPr txBox="1"/>
          <p:nvPr/>
        </p:nvSpPr>
        <p:spPr>
          <a:xfrm>
            <a:off x="1188867" y="2409598"/>
            <a:ext cx="47928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dirty="0"/>
              <a:t>브랜드 </a:t>
            </a:r>
            <a:r>
              <a:rPr lang="ko-KR" altLang="en-US" b="1" dirty="0" err="1"/>
              <a:t>세이프티와</a:t>
            </a:r>
            <a:r>
              <a:rPr lang="ko-KR" altLang="en-US" b="1" dirty="0"/>
              <a:t> 휴식 니즈 극대화</a:t>
            </a:r>
            <a:r>
              <a:rPr lang="ko-KR" altLang="en-US" dirty="0"/>
              <a:t>를 함께 고려한 </a:t>
            </a:r>
            <a:r>
              <a:rPr lang="ko-KR" altLang="en-US" b="1" dirty="0"/>
              <a:t>신규 매체</a:t>
            </a:r>
            <a:r>
              <a:rPr lang="en-US" altLang="ko-KR" b="1" dirty="0"/>
              <a:t>, </a:t>
            </a:r>
            <a:r>
              <a:rPr lang="ko-KR" altLang="en-US" b="1" dirty="0"/>
              <a:t>타깃 발굴</a:t>
            </a:r>
            <a:endParaRPr lang="en-US" altLang="ko-KR" b="1" dirty="0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B0A43536-26CD-C39E-40B2-7674387DA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7" y="4707919"/>
            <a:ext cx="1526942" cy="1526942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115C410-E669-2F9A-A5B1-B4460E0EC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38" y="4707919"/>
            <a:ext cx="1526942" cy="1526942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F23210D5-A0A7-F1DE-EAD2-1D98893ECA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38" y="3141663"/>
            <a:ext cx="1526942" cy="152694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AB4AD51-E5F6-6419-3862-D1419711B0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7" y="3141663"/>
            <a:ext cx="1526942" cy="1526942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ABF6A8D-DB2A-FDC9-6591-2BC6166F88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79" y="5249803"/>
            <a:ext cx="1885396" cy="98669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45AD9BE3-5655-630F-276C-36A1D31373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79" y="4197040"/>
            <a:ext cx="1885396" cy="98669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68E881EC-6171-CA96-E19A-F662CE4CDD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79" y="3144277"/>
            <a:ext cx="1885396" cy="986691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9FE6EF29-AE47-87DF-F78E-8A8F1551AF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78" y="4197350"/>
            <a:ext cx="1783721" cy="98638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F6678D4A-0DEE-CB1D-488D-2E60384CCF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78" y="3144277"/>
            <a:ext cx="1783755" cy="98640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3CA37143-94AD-AF26-62F5-C1132F21DA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83" y="5264494"/>
            <a:ext cx="735885" cy="972000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6000D21-C7F8-0D67-25E6-D34A49243C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97" y="5264494"/>
            <a:ext cx="735912" cy="972000"/>
          </a:xfrm>
          <a:prstGeom prst="rect">
            <a:avLst/>
          </a:prstGeom>
        </p:spPr>
      </p:pic>
      <p:grpSp>
        <p:nvGrpSpPr>
          <p:cNvPr id="7175" name="그룹 7174">
            <a:extLst>
              <a:ext uri="{FF2B5EF4-FFF2-40B4-BE49-F238E27FC236}">
                <a16:creationId xmlns:a16="http://schemas.microsoft.com/office/drawing/2014/main" id="{57F8E0DA-6C34-3DA8-64E5-03A2E27A94AE}"/>
              </a:ext>
            </a:extLst>
          </p:cNvPr>
          <p:cNvGrpSpPr/>
          <p:nvPr/>
        </p:nvGrpSpPr>
        <p:grpSpPr>
          <a:xfrm>
            <a:off x="8477028" y="4486784"/>
            <a:ext cx="2803525" cy="1748077"/>
            <a:chOff x="8615927" y="4573253"/>
            <a:chExt cx="2664848" cy="1661608"/>
          </a:xfrm>
        </p:grpSpPr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60496555-279A-EE82-39A0-96E6BC2B1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927" y="4573253"/>
              <a:ext cx="2664848" cy="542839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F3FA86BC-862E-55EA-8AF4-3B0F5875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927" y="5135812"/>
              <a:ext cx="2664848" cy="542839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8AEE4168-F2A2-987C-6CDD-4E52FCC4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927" y="5692022"/>
              <a:ext cx="2664848" cy="542839"/>
            </a:xfrm>
            <a:prstGeom prst="rect">
              <a:avLst/>
            </a:prstGeom>
          </p:spPr>
        </p:pic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605C9AF6-9069-DEDA-CFDF-8AAE65C995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08" y="3138783"/>
            <a:ext cx="1334193" cy="133419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02A58C6-5101-8FBA-8D6C-A6DF5592E8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65" y="3138783"/>
            <a:ext cx="1332199" cy="1332199"/>
          </a:xfrm>
          <a:prstGeom prst="rect">
            <a:avLst/>
          </a:prstGeom>
        </p:spPr>
      </p:pic>
      <p:grpSp>
        <p:nvGrpSpPr>
          <p:cNvPr id="4" name="object 6">
            <a:extLst>
              <a:ext uri="{FF2B5EF4-FFF2-40B4-BE49-F238E27FC236}">
                <a16:creationId xmlns:a16="http://schemas.microsoft.com/office/drawing/2014/main" id="{DA7274E3-6D52-ABE5-EF9A-62239EBA326A}"/>
              </a:ext>
            </a:extLst>
          </p:cNvPr>
          <p:cNvGrpSpPr/>
          <p:nvPr/>
        </p:nvGrpSpPr>
        <p:grpSpPr>
          <a:xfrm>
            <a:off x="10469880" y="6574840"/>
            <a:ext cx="1635760" cy="125095"/>
            <a:chOff x="10469880" y="6574840"/>
            <a:chExt cx="1635760" cy="125095"/>
          </a:xfrm>
        </p:grpSpPr>
        <p:pic>
          <p:nvPicPr>
            <p:cNvPr id="5" name="object 7">
              <a:extLst>
                <a:ext uri="{FF2B5EF4-FFF2-40B4-BE49-F238E27FC236}">
                  <a16:creationId xmlns:a16="http://schemas.microsoft.com/office/drawing/2014/main" id="{61C859D5-77D1-A055-584F-8BDD26BD200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69880" y="6574840"/>
              <a:ext cx="109727" cy="124968"/>
            </a:xfrm>
            <a:prstGeom prst="rect">
              <a:avLst/>
            </a:prstGeom>
          </p:spPr>
        </p:pic>
        <p:pic>
          <p:nvPicPr>
            <p:cNvPr id="6" name="object 8">
              <a:extLst>
                <a:ext uri="{FF2B5EF4-FFF2-40B4-BE49-F238E27FC236}">
                  <a16:creationId xmlns:a16="http://schemas.microsoft.com/office/drawing/2014/main" id="{606CBB72-AB32-F343-D5FC-76644445A81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24744" y="6574840"/>
              <a:ext cx="310896" cy="124968"/>
            </a:xfrm>
            <a:prstGeom prst="rect">
              <a:avLst/>
            </a:prstGeom>
          </p:spPr>
        </p:pic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DEC0EF37-DA90-E6C0-CC71-6FC2A08CFA5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57916" y="6574840"/>
              <a:ext cx="310896" cy="124968"/>
            </a:xfrm>
            <a:prstGeom prst="rect">
              <a:avLst/>
            </a:prstGeom>
          </p:spPr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61620927-939E-A56A-594E-3AE68CB6B1B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991088" y="6574840"/>
              <a:ext cx="414527" cy="124968"/>
            </a:xfrm>
            <a:prstGeom prst="rect">
              <a:avLst/>
            </a:prstGeom>
          </p:spPr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D61A76C2-C6E9-7FBF-77B1-BDDC78E8DE3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326368" y="6574840"/>
              <a:ext cx="310896" cy="124968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251C02EE-6BDE-048A-2971-6F338CC2030E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61064" y="6574840"/>
              <a:ext cx="310896" cy="124968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D0047589-D314-FB7D-C039-27B6B6EE9FF0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94236" y="6574840"/>
              <a:ext cx="310896" cy="124968"/>
            </a:xfrm>
            <a:prstGeom prst="rect">
              <a:avLst/>
            </a:prstGeom>
          </p:spPr>
        </p:pic>
      </p:grpSp>
      <p:pic>
        <p:nvPicPr>
          <p:cNvPr id="62" name="Picture 2" descr="File:Lotte Hotel logo.svg - Wikipedia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" y="729843"/>
            <a:ext cx="3424652" cy="4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53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3020943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335311"/>
            <a:ext cx="35853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SA, </a:t>
            </a:r>
            <a:r>
              <a:rPr lang="en-US" altLang="ko-KR" sz="1100" dirty="0">
                <a:solidFill>
                  <a:srgbClr val="000000"/>
                </a:solidFill>
              </a:rPr>
              <a:t>DA – Brand mall &amp; app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2021.01~2022.08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신제품 인지도 제고 및 세일즈 증대</a:t>
            </a:r>
            <a:endParaRPr kumimoji="0" lang="en-US" altLang="ko-KR" sz="1100" b="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17332A-38B4-44D8-3362-CE4A63E43AD5}"/>
              </a:ext>
            </a:extLst>
          </p:cNvPr>
          <p:cNvSpPr txBox="1"/>
          <p:nvPr/>
        </p:nvSpPr>
        <p:spPr>
          <a:xfrm>
            <a:off x="1200264" y="2137799"/>
            <a:ext cx="9444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3) </a:t>
            </a:r>
            <a:r>
              <a:rPr lang="en-US" altLang="ko-KR" b="1" dirty="0"/>
              <a:t>C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 증대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(0.03%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0.16%)</a:t>
            </a:r>
            <a:endParaRPr lang="en-US" altLang="ko-KR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4" y="1801948"/>
            <a:ext cx="80360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en-US" altLang="ko-KR" sz="1100" b="1" dirty="0"/>
              <a:t>ROAS 700%</a:t>
            </a:r>
            <a:r>
              <a:rPr lang="ko-KR" altLang="en-US" sz="1100" dirty="0"/>
              <a:t>달성 </a:t>
            </a:r>
            <a:r>
              <a:rPr lang="en-US" altLang="ko-KR" sz="1100" dirty="0"/>
              <a:t>(369%</a:t>
            </a:r>
            <a:r>
              <a:rPr lang="en-US" altLang="ko-KR" sz="1100" dirty="0">
                <a:sym typeface="Wingdings" panose="05000000000000000000" pitchFamily="2" charset="2"/>
              </a:rPr>
              <a:t>700%)</a:t>
            </a:r>
            <a:endParaRPr lang="en-US" altLang="ko-KR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D45E5-D30E-EF1F-63A9-6656F8575911}"/>
              </a:ext>
            </a:extLst>
          </p:cNvPr>
          <p:cNvSpPr txBox="1"/>
          <p:nvPr/>
        </p:nvSpPr>
        <p:spPr>
          <a:xfrm>
            <a:off x="1200264" y="1969873"/>
            <a:ext cx="5297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2) </a:t>
            </a:r>
            <a:r>
              <a:rPr lang="en-US" altLang="ko-KR" b="1" dirty="0"/>
              <a:t>CAC 48% </a:t>
            </a:r>
            <a:r>
              <a:rPr lang="ko-KR" altLang="en-US" b="1" dirty="0"/>
              <a:t>절감</a:t>
            </a:r>
            <a:r>
              <a:rPr lang="en-US" altLang="ko-KR" dirty="0"/>
              <a:t>, </a:t>
            </a:r>
            <a:r>
              <a:rPr lang="ko-KR" altLang="en-US" dirty="0"/>
              <a:t>회원 </a:t>
            </a:r>
            <a:r>
              <a:rPr lang="ko-KR" altLang="en-US" b="1" dirty="0" err="1"/>
              <a:t>가입률</a:t>
            </a:r>
            <a:r>
              <a:rPr lang="ko-KR" altLang="en-US" b="1" dirty="0"/>
              <a:t> </a:t>
            </a:r>
            <a:r>
              <a:rPr lang="en-US" altLang="ko-KR" b="1" dirty="0"/>
              <a:t>7</a:t>
            </a:r>
            <a:r>
              <a:rPr lang="ko-KR" altLang="en-US" b="1" dirty="0"/>
              <a:t>배 증대 </a:t>
            </a:r>
            <a:r>
              <a:rPr lang="en-US" altLang="ko-KR" dirty="0"/>
              <a:t>(563,068</a:t>
            </a:r>
            <a:r>
              <a:rPr lang="ko-KR" altLang="en-US" dirty="0"/>
              <a:t>원</a:t>
            </a:r>
            <a:r>
              <a:rPr lang="en-US" altLang="ko-KR" dirty="0">
                <a:sym typeface="Wingdings" panose="05000000000000000000" pitchFamily="2" charset="2"/>
              </a:rPr>
              <a:t>319,018</a:t>
            </a:r>
            <a:r>
              <a:rPr lang="ko-KR" altLang="en-US" dirty="0">
                <a:sym typeface="Wingdings" panose="05000000000000000000" pitchFamily="2" charset="2"/>
              </a:rPr>
              <a:t>원</a:t>
            </a:r>
            <a:r>
              <a:rPr lang="en-US" altLang="ko-KR" dirty="0">
                <a:sym typeface="Wingdings" panose="05000000000000000000" pitchFamily="2" charset="2"/>
              </a:rPr>
              <a:t>, 0.03% 0.21%)</a:t>
            </a:r>
            <a:endParaRPr lang="ko-KR" alt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27922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05741"/>
            <a:ext cx="95304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제품 및 시즌 </a:t>
            </a:r>
            <a:r>
              <a:rPr lang="ko-KR" altLang="en-US" b="1" dirty="0"/>
              <a:t>프로모션에 최적화 된 소재 </a:t>
            </a:r>
            <a:r>
              <a:rPr lang="ko-KR" altLang="en-US" dirty="0"/>
              <a:t>기획 및 </a:t>
            </a:r>
            <a:r>
              <a:rPr lang="en-US" altLang="ko-KR" b="1" dirty="0"/>
              <a:t>DMP</a:t>
            </a:r>
            <a:r>
              <a:rPr lang="ko-KR" altLang="en-US" b="1" dirty="0"/>
              <a:t>와 </a:t>
            </a:r>
            <a:r>
              <a:rPr lang="en-US" altLang="ko-KR" b="1" dirty="0"/>
              <a:t>CRM DATA</a:t>
            </a:r>
            <a:r>
              <a:rPr lang="ko-KR" altLang="en-US" b="1" dirty="0"/>
              <a:t>를 적극 활용한 광고 운영 및 관리</a:t>
            </a:r>
            <a:r>
              <a:rPr lang="en-US" altLang="ko-KR" b="1" dirty="0"/>
              <a:t>, </a:t>
            </a:r>
            <a:r>
              <a:rPr lang="ko-KR" altLang="en-US" b="1" dirty="0"/>
              <a:t>재구매 및 휴면 회원 재활성화</a:t>
            </a:r>
            <a:r>
              <a:rPr lang="ko-KR" altLang="en-US" dirty="0"/>
              <a:t> 집중 관리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76FECE-94A0-4FC5-B116-C7C0183166AC}"/>
              </a:ext>
            </a:extLst>
          </p:cNvPr>
          <p:cNvSpPr txBox="1"/>
          <p:nvPr/>
        </p:nvSpPr>
        <p:spPr>
          <a:xfrm>
            <a:off x="1188866" y="2684363"/>
            <a:ext cx="61125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수시 진행 프로모션 참여율 제고를 위한 </a:t>
            </a:r>
            <a:r>
              <a:rPr lang="ko-KR" altLang="en-US" b="1" dirty="0"/>
              <a:t>캡슐 재구매 고객 </a:t>
            </a:r>
            <a:r>
              <a:rPr lang="en-US" altLang="ko-KR" b="1" dirty="0"/>
              <a:t>RT </a:t>
            </a:r>
            <a:r>
              <a:rPr lang="ko-KR" altLang="en-US" b="1" dirty="0"/>
              <a:t>전략 강화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327118"/>
            <a:ext cx="7555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네스프레소에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반응 할 가능성이 있는 맞춤 타겟 조합으로</a:t>
            </a:r>
            <a:r>
              <a:rPr kumimoji="0" lang="en-US" altLang="ko-KR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구매 가망성이 높은 잠재고객 선정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pic>
        <p:nvPicPr>
          <p:cNvPr id="49" name="그림 48" descr="텍스트, 벽, 실내, 아침식사이(가) 표시된 사진&#10;&#10;자동 생성된 설명">
            <a:extLst>
              <a:ext uri="{FF2B5EF4-FFF2-40B4-BE49-F238E27FC236}">
                <a16:creationId xmlns:a16="http://schemas.microsoft.com/office/drawing/2014/main" id="{FF55225E-9B7A-97FF-64C1-4F3553B02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6" y="3140590"/>
            <a:ext cx="2922588" cy="3107184"/>
          </a:xfrm>
          <a:prstGeom prst="rect">
            <a:avLst/>
          </a:prstGeom>
        </p:spPr>
      </p:pic>
      <p:grpSp>
        <p:nvGrpSpPr>
          <p:cNvPr id="2052" name="그룹 2051">
            <a:extLst>
              <a:ext uri="{FF2B5EF4-FFF2-40B4-BE49-F238E27FC236}">
                <a16:creationId xmlns:a16="http://schemas.microsoft.com/office/drawing/2014/main" id="{F9BA0AF8-6452-96D5-E39D-4BBC3CB600AF}"/>
              </a:ext>
            </a:extLst>
          </p:cNvPr>
          <p:cNvGrpSpPr/>
          <p:nvPr/>
        </p:nvGrpSpPr>
        <p:grpSpPr>
          <a:xfrm>
            <a:off x="3843322" y="5037025"/>
            <a:ext cx="7508089" cy="1200304"/>
            <a:chOff x="3843322" y="3141663"/>
            <a:chExt cx="7508089" cy="1200304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0AF3451-7EF9-010D-4ECE-F94D987AE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85" r="8869"/>
            <a:stretch/>
          </p:blipFill>
          <p:spPr>
            <a:xfrm>
              <a:off x="8885275" y="3807211"/>
              <a:ext cx="2464344" cy="534756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FC1A22A4-0A37-B1DC-F7C0-598FF4303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" r="6280"/>
            <a:stretch/>
          </p:blipFill>
          <p:spPr>
            <a:xfrm>
              <a:off x="6392515" y="3752428"/>
              <a:ext cx="2464344" cy="589498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2051" name="그룹 2050">
              <a:extLst>
                <a:ext uri="{FF2B5EF4-FFF2-40B4-BE49-F238E27FC236}">
                  <a16:creationId xmlns:a16="http://schemas.microsoft.com/office/drawing/2014/main" id="{A09EEB0D-E16D-F9C7-9BE9-2FB0BB441781}"/>
                </a:ext>
              </a:extLst>
            </p:cNvPr>
            <p:cNvGrpSpPr/>
            <p:nvPr/>
          </p:nvGrpSpPr>
          <p:grpSpPr>
            <a:xfrm>
              <a:off x="6392513" y="3141664"/>
              <a:ext cx="4958898" cy="577608"/>
              <a:chOff x="6392313" y="3141663"/>
              <a:chExt cx="5063648" cy="589809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A7C8E757-B545-F1F6-E9AD-70403E5F3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36"/>
              <a:stretch/>
            </p:blipFill>
            <p:spPr>
              <a:xfrm>
                <a:off x="8939561" y="3141663"/>
                <a:ext cx="2516400" cy="58980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9F12CA24-0F72-7ADD-A06F-6CC5E3B62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6" r="4043"/>
              <a:stretch/>
            </p:blipFill>
            <p:spPr>
              <a:xfrm>
                <a:off x="6392313" y="3141663"/>
                <a:ext cx="2516400" cy="5894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  <p:pic>
          <p:nvPicPr>
            <p:cNvPr id="9" name="그림 8" descr="텍스트, 실내이(가) 표시된 사진&#10;&#10;자동 생성된 설명">
              <a:extLst>
                <a:ext uri="{FF2B5EF4-FFF2-40B4-BE49-F238E27FC236}">
                  <a16:creationId xmlns:a16="http://schemas.microsoft.com/office/drawing/2014/main" id="{D3EAD27F-C36F-2A17-CC65-1F46F670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689"/>
            <a:stretch/>
          </p:blipFill>
          <p:spPr>
            <a:xfrm>
              <a:off x="3843322" y="3141663"/>
              <a:ext cx="2516400" cy="1199206"/>
            </a:xfrm>
            <a:prstGeom prst="rect">
              <a:avLst/>
            </a:prstGeom>
          </p:spPr>
        </p:pic>
      </p:grpSp>
      <p:grpSp>
        <p:nvGrpSpPr>
          <p:cNvPr id="2053" name="그룹 2052">
            <a:extLst>
              <a:ext uri="{FF2B5EF4-FFF2-40B4-BE49-F238E27FC236}">
                <a16:creationId xmlns:a16="http://schemas.microsoft.com/office/drawing/2014/main" id="{03BC9120-4080-D9D0-2590-EADADE0F82DC}"/>
              </a:ext>
            </a:extLst>
          </p:cNvPr>
          <p:cNvGrpSpPr/>
          <p:nvPr/>
        </p:nvGrpSpPr>
        <p:grpSpPr>
          <a:xfrm>
            <a:off x="3833004" y="3141663"/>
            <a:ext cx="7520796" cy="1886254"/>
            <a:chOff x="3832199" y="4345663"/>
            <a:chExt cx="7520796" cy="1886254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777CCB8-7680-E32B-FE2B-4C4852CC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9008"/>
            <a:stretch/>
          </p:blipFill>
          <p:spPr>
            <a:xfrm>
              <a:off x="7660241" y="4347297"/>
              <a:ext cx="3692754" cy="1884620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50" name="그림 49" descr="텍스트이(가) 표시된 사진&#10;&#10;자동 생성된 설명">
              <a:extLst>
                <a:ext uri="{FF2B5EF4-FFF2-40B4-BE49-F238E27FC236}">
                  <a16:creationId xmlns:a16="http://schemas.microsoft.com/office/drawing/2014/main" id="{2D2F3097-9833-A309-2985-62B35F5C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199" y="4345663"/>
              <a:ext cx="3772508" cy="1886254"/>
            </a:xfrm>
            <a:prstGeom prst="rect">
              <a:avLst/>
            </a:prstGeom>
          </p:spPr>
        </p:pic>
      </p:grpSp>
      <p:pic>
        <p:nvPicPr>
          <p:cNvPr id="6146" name="Picture 2" descr="File:Nespresso logo.png - Wikimedia Commo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" y="771924"/>
            <a:ext cx="1896957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2999201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408998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DA – Event page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2022,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2023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신규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출시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차량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렉스턴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스포츠의 시승 유도 캠페인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5" y="1801948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1) </a:t>
            </a:r>
            <a:r>
              <a:rPr lang="ko-KR" altLang="en-US" sz="1100" dirty="0"/>
              <a:t>침체기에 빠졌던 쌍용 자동차의 </a:t>
            </a:r>
            <a:r>
              <a:rPr lang="ko-KR" altLang="en-US" sz="1100" b="1" dirty="0"/>
              <a:t>프로모션 중 최단기간 최대 매출 달성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200685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78504"/>
            <a:ext cx="8109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캠핑</a:t>
            </a:r>
            <a:r>
              <a:rPr lang="en-US" altLang="ko-KR" dirty="0"/>
              <a:t>, </a:t>
            </a:r>
            <a:r>
              <a:rPr lang="ko-KR" altLang="en-US" dirty="0"/>
              <a:t>낚시</a:t>
            </a:r>
            <a:r>
              <a:rPr lang="en-US" altLang="ko-KR" dirty="0"/>
              <a:t>, </a:t>
            </a:r>
            <a:r>
              <a:rPr lang="ko-KR" altLang="en-US" dirty="0"/>
              <a:t>등산 등 타깃의 </a:t>
            </a:r>
            <a:r>
              <a:rPr lang="ko-KR" altLang="en-US" b="1" dirty="0"/>
              <a:t>아웃도어 </a:t>
            </a:r>
            <a:r>
              <a:rPr lang="en-US" altLang="ko-KR" b="1" dirty="0"/>
              <a:t>Activity</a:t>
            </a:r>
            <a:r>
              <a:rPr lang="ko-KR" altLang="en-US" b="1" dirty="0"/>
              <a:t> 관심사 별 </a:t>
            </a:r>
            <a:r>
              <a:rPr lang="en-US" altLang="ko-KR" b="1" dirty="0"/>
              <a:t>Target</a:t>
            </a:r>
            <a:r>
              <a:rPr lang="ko-KR" altLang="en-US" b="1" dirty="0"/>
              <a:t> </a:t>
            </a:r>
            <a:r>
              <a:rPr lang="en-US" altLang="ko-KR" b="1" dirty="0"/>
              <a:t>segmentation</a:t>
            </a:r>
            <a:r>
              <a:rPr lang="ko-KR" altLang="en-US" b="1" dirty="0"/>
              <a:t>와 관련 소재 매칭 </a:t>
            </a:r>
            <a:r>
              <a:rPr lang="ko-KR" altLang="en-US" dirty="0"/>
              <a:t>운영 진행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199881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신차의 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USP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에 </a:t>
            </a:r>
            <a:r>
              <a:rPr kumimoji="0" lang="ko-KR" altLang="en-US" sz="1100" b="1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포커싱</a:t>
            </a:r>
            <a:r>
              <a:rPr kumimoji="0" lang="ko-KR" altLang="en-US" sz="110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한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소재 제작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pic>
        <p:nvPicPr>
          <p:cNvPr id="7169" name="그림 7168">
            <a:extLst>
              <a:ext uri="{FF2B5EF4-FFF2-40B4-BE49-F238E27FC236}">
                <a16:creationId xmlns:a16="http://schemas.microsoft.com/office/drawing/2014/main" id="{A0F81F37-B412-7FBC-2EA1-CB18A55FD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92" y="3136553"/>
            <a:ext cx="1529574" cy="1515818"/>
          </a:xfrm>
          <a:prstGeom prst="rect">
            <a:avLst/>
          </a:prstGeom>
        </p:spPr>
      </p:pic>
      <p:pic>
        <p:nvPicPr>
          <p:cNvPr id="7170" name="그림 7169">
            <a:extLst>
              <a:ext uri="{FF2B5EF4-FFF2-40B4-BE49-F238E27FC236}">
                <a16:creationId xmlns:a16="http://schemas.microsoft.com/office/drawing/2014/main" id="{DEBCDE21-9539-828B-F7BC-59A0E5844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92" y="4721419"/>
            <a:ext cx="1529574" cy="1515818"/>
          </a:xfrm>
          <a:prstGeom prst="rect">
            <a:avLst/>
          </a:prstGeom>
        </p:spPr>
      </p:pic>
      <p:pic>
        <p:nvPicPr>
          <p:cNvPr id="7171" name="그림 7170">
            <a:extLst>
              <a:ext uri="{FF2B5EF4-FFF2-40B4-BE49-F238E27FC236}">
                <a16:creationId xmlns:a16="http://schemas.microsoft.com/office/drawing/2014/main" id="{F868F0D6-F070-34AA-02FD-B96244F68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6" y="3136553"/>
            <a:ext cx="1529574" cy="1515818"/>
          </a:xfrm>
          <a:prstGeom prst="rect">
            <a:avLst/>
          </a:prstGeom>
        </p:spPr>
      </p:pic>
      <p:pic>
        <p:nvPicPr>
          <p:cNvPr id="7172" name="그림 7171">
            <a:extLst>
              <a:ext uri="{FF2B5EF4-FFF2-40B4-BE49-F238E27FC236}">
                <a16:creationId xmlns:a16="http://schemas.microsoft.com/office/drawing/2014/main" id="{2FC0649B-F463-0545-82D4-B1D61F621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7" y="4721471"/>
            <a:ext cx="1529574" cy="1515818"/>
          </a:xfrm>
          <a:prstGeom prst="rect">
            <a:avLst/>
          </a:prstGeom>
        </p:spPr>
      </p:pic>
      <p:pic>
        <p:nvPicPr>
          <p:cNvPr id="7173" name="그림 7172">
            <a:extLst>
              <a:ext uri="{FF2B5EF4-FFF2-40B4-BE49-F238E27FC236}">
                <a16:creationId xmlns:a16="http://schemas.microsoft.com/office/drawing/2014/main" id="{FE7E6B46-C47E-1736-C4E0-9BFCB2A2C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86" y="3156603"/>
            <a:ext cx="3108549" cy="3080593"/>
          </a:xfrm>
          <a:prstGeom prst="rect">
            <a:avLst/>
          </a:prstGeom>
        </p:spPr>
      </p:pic>
      <p:pic>
        <p:nvPicPr>
          <p:cNvPr id="7174" name="그림 7173">
            <a:extLst>
              <a:ext uri="{FF2B5EF4-FFF2-40B4-BE49-F238E27FC236}">
                <a16:creationId xmlns:a16="http://schemas.microsoft.com/office/drawing/2014/main" id="{A07AEE2A-CC61-B523-11CC-218EC98184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81" y="4417445"/>
            <a:ext cx="1654293" cy="18197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176" name="그림 7175">
            <a:extLst>
              <a:ext uri="{FF2B5EF4-FFF2-40B4-BE49-F238E27FC236}">
                <a16:creationId xmlns:a16="http://schemas.microsoft.com/office/drawing/2014/main" id="{4AE85FC2-E9D5-88D1-982A-6C813021B3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82" y="3156603"/>
            <a:ext cx="1654293" cy="11466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177" name="그림 7176">
            <a:extLst>
              <a:ext uri="{FF2B5EF4-FFF2-40B4-BE49-F238E27FC236}">
                <a16:creationId xmlns:a16="http://schemas.microsoft.com/office/drawing/2014/main" id="{D8D6CCAB-68D2-0A5D-DC83-93DB0E8CA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45" y="5683800"/>
            <a:ext cx="1886546" cy="553396"/>
          </a:xfrm>
          <a:prstGeom prst="rect">
            <a:avLst/>
          </a:prstGeom>
        </p:spPr>
      </p:pic>
      <p:pic>
        <p:nvPicPr>
          <p:cNvPr id="7179" name="그림 7178">
            <a:extLst>
              <a:ext uri="{FF2B5EF4-FFF2-40B4-BE49-F238E27FC236}">
                <a16:creationId xmlns:a16="http://schemas.microsoft.com/office/drawing/2014/main" id="{E7F08E93-0EEB-7E7B-AFCD-F838110B21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45" y="5052000"/>
            <a:ext cx="1886546" cy="553396"/>
          </a:xfrm>
          <a:prstGeom prst="rect">
            <a:avLst/>
          </a:prstGeom>
        </p:spPr>
      </p:pic>
      <p:pic>
        <p:nvPicPr>
          <p:cNvPr id="7180" name="그림 7179">
            <a:extLst>
              <a:ext uri="{FF2B5EF4-FFF2-40B4-BE49-F238E27FC236}">
                <a16:creationId xmlns:a16="http://schemas.microsoft.com/office/drawing/2014/main" id="{C289D4D3-796D-2AAE-B72C-F43C6018CD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46" y="4420201"/>
            <a:ext cx="1886546" cy="553396"/>
          </a:xfrm>
          <a:prstGeom prst="rect">
            <a:avLst/>
          </a:prstGeom>
        </p:spPr>
      </p:pic>
      <p:pic>
        <p:nvPicPr>
          <p:cNvPr id="7181" name="그림 7180">
            <a:extLst>
              <a:ext uri="{FF2B5EF4-FFF2-40B4-BE49-F238E27FC236}">
                <a16:creationId xmlns:a16="http://schemas.microsoft.com/office/drawing/2014/main" id="{BD6F7F82-74D5-AC40-D1DF-3DD4DF0AA3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46" y="3788402"/>
            <a:ext cx="1886546" cy="553396"/>
          </a:xfrm>
          <a:prstGeom prst="rect">
            <a:avLst/>
          </a:prstGeom>
        </p:spPr>
      </p:pic>
      <p:pic>
        <p:nvPicPr>
          <p:cNvPr id="7182" name="그림 7181">
            <a:extLst>
              <a:ext uri="{FF2B5EF4-FFF2-40B4-BE49-F238E27FC236}">
                <a16:creationId xmlns:a16="http://schemas.microsoft.com/office/drawing/2014/main" id="{5A48B68A-5202-03B0-8FCD-A1048A0142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45" y="3156603"/>
            <a:ext cx="1886547" cy="553396"/>
          </a:xfrm>
          <a:prstGeom prst="rect">
            <a:avLst/>
          </a:prstGeom>
        </p:spPr>
      </p:pic>
      <p:sp>
        <p:nvSpPr>
          <p:cNvPr id="7188" name="TextBox 7187">
            <a:extLst>
              <a:ext uri="{FF2B5EF4-FFF2-40B4-BE49-F238E27FC236}">
                <a16:creationId xmlns:a16="http://schemas.microsoft.com/office/drawing/2014/main" id="{2D46E050-6117-9290-9D98-E2CDCF73E29F}"/>
              </a:ext>
            </a:extLst>
          </p:cNvPr>
          <p:cNvSpPr txBox="1"/>
          <p:nvPr/>
        </p:nvSpPr>
        <p:spPr>
          <a:xfrm>
            <a:off x="1205368" y="1975705"/>
            <a:ext cx="33285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2) KG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모빌리티로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사명 변경 후에도 파트너십 연장</a:t>
            </a:r>
          </a:p>
        </p:txBody>
      </p:sp>
      <p:pic>
        <p:nvPicPr>
          <p:cNvPr id="4" name="Picture 2" descr="파일:KG Mobility logo.svg - 위키백과, 우리 모두의 백과사전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70451"/>
            <a:ext cx="1517246" cy="6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8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3020943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591D8323-3763-67B0-E29B-7CFBA6FC2FE4}"/>
              </a:ext>
            </a:extLst>
          </p:cNvPr>
          <p:cNvSpPr/>
          <p:nvPr/>
        </p:nvSpPr>
        <p:spPr>
          <a:xfrm>
            <a:off x="853440" y="3141663"/>
            <a:ext cx="10500360" cy="3095625"/>
          </a:xfrm>
          <a:prstGeom prst="rect">
            <a:avLst/>
          </a:prstGeom>
          <a:solidFill>
            <a:srgbClr val="9CC7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335311"/>
            <a:ext cx="43676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SA, DA – Mall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2022.02~2023.02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S/S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선스틱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및 마스크팩 판매량 증대</a:t>
            </a:r>
            <a:endParaRPr kumimoji="0" lang="en-US" altLang="ko-KR" sz="1100" b="0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17332A-38B4-44D8-3362-CE4A63E43AD5}"/>
              </a:ext>
            </a:extLst>
          </p:cNvPr>
          <p:cNvSpPr txBox="1"/>
          <p:nvPr/>
        </p:nvSpPr>
        <p:spPr>
          <a:xfrm>
            <a:off x="1200264" y="2137799"/>
            <a:ext cx="94448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3)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22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S/S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네이버 쇼핑 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선케어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부문 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22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글로우픽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어워드 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선스틱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달성</a:t>
            </a:r>
            <a:endParaRPr lang="ko-KR" altLang="en-US" sz="1100" b="1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00264" y="1801948"/>
            <a:ext cx="80360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10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김정문알로에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2030</a:t>
            </a:r>
            <a:r>
              <a:rPr lang="ko-KR" altLang="en-US" sz="1100" b="1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영타깃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확보로 올리브영 입점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성공</a:t>
            </a:r>
            <a:endParaRPr lang="en-US" altLang="ko-KR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D45E5-D30E-EF1F-63A9-6656F8575911}"/>
              </a:ext>
            </a:extLst>
          </p:cNvPr>
          <p:cNvSpPr txBox="1"/>
          <p:nvPr/>
        </p:nvSpPr>
        <p:spPr>
          <a:xfrm>
            <a:off x="1200265" y="1969873"/>
            <a:ext cx="3844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2) </a:t>
            </a:r>
            <a:r>
              <a:rPr lang="ko-KR" altLang="en-US" dirty="0"/>
              <a:t>前시즌대비 </a:t>
            </a:r>
            <a:r>
              <a:rPr lang="ko-KR" altLang="en-US" b="1" dirty="0"/>
              <a:t>제품 판매량 </a:t>
            </a:r>
            <a:r>
              <a:rPr lang="en-US" altLang="ko-KR" b="1" dirty="0"/>
              <a:t>700% </a:t>
            </a:r>
            <a:r>
              <a:rPr lang="ko-KR" altLang="en-US" b="1" dirty="0"/>
              <a:t>증대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27922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CDA36B95-7CD1-B42C-B6FF-A120945E8D9C}"/>
              </a:ext>
            </a:extLst>
          </p:cNvPr>
          <p:cNvGrpSpPr/>
          <p:nvPr/>
        </p:nvGrpSpPr>
        <p:grpSpPr>
          <a:xfrm>
            <a:off x="853440" y="3314700"/>
            <a:ext cx="10500360" cy="2750820"/>
            <a:chOff x="335560" y="3076522"/>
            <a:chExt cx="11301411" cy="290482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A18AB87-EA07-7EC3-9C2C-40384F6F6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888" t="1357" r="44024" b="68183"/>
            <a:stretch/>
          </p:blipFill>
          <p:spPr>
            <a:xfrm>
              <a:off x="2808371" y="3076522"/>
              <a:ext cx="3231905" cy="1444678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DA22FA28-782C-CE6A-76AF-7E5286C01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59" t="1400" r="22538" b="68460"/>
            <a:stretch/>
          </p:blipFill>
          <p:spPr>
            <a:xfrm>
              <a:off x="8888697" y="3076522"/>
              <a:ext cx="2748274" cy="1438328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3944EFED-5647-4721-5871-1C209D959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45" t="32705" r="24902" b="39333"/>
            <a:stretch/>
          </p:blipFill>
          <p:spPr>
            <a:xfrm>
              <a:off x="6089300" y="3081338"/>
              <a:ext cx="2785619" cy="1437269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79A15195-D093-CDF1-E9BC-C6F946896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2" t="1597" r="69187" b="2357"/>
            <a:stretch/>
          </p:blipFill>
          <p:spPr>
            <a:xfrm>
              <a:off x="335560" y="3087149"/>
              <a:ext cx="2468600" cy="2894201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5257BA18-FDD2-BF8C-B5E3-D6A5F1654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76" t="32920" r="45125" b="38821"/>
            <a:stretch/>
          </p:blipFill>
          <p:spPr>
            <a:xfrm>
              <a:off x="2808371" y="4574984"/>
              <a:ext cx="3230480" cy="1406366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42852E6F-052C-946D-DD33-EBBCC6B68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614" t="61900" r="14698" b="2065"/>
            <a:stretch/>
          </p:blipFill>
          <p:spPr>
            <a:xfrm>
              <a:off x="6008329" y="4574984"/>
              <a:ext cx="2828926" cy="1406366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E33270CC-30BF-C3AC-0B08-E6B9B40C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72" t="61866" r="41873" b="2296"/>
            <a:stretch/>
          </p:blipFill>
          <p:spPr>
            <a:xfrm>
              <a:off x="8763902" y="4574985"/>
              <a:ext cx="2873069" cy="1406365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0574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브랜딩 </a:t>
            </a:r>
            <a:r>
              <a:rPr lang="ko-KR" altLang="en-US" b="1" dirty="0"/>
              <a:t>영상 연동 배너 소재</a:t>
            </a:r>
            <a:r>
              <a:rPr lang="ko-KR" altLang="en-US" dirty="0"/>
              <a:t>를 통해 ‘</a:t>
            </a:r>
            <a:r>
              <a:rPr lang="ko-KR" altLang="en-US" dirty="0" err="1"/>
              <a:t>열케어</a:t>
            </a:r>
            <a:r>
              <a:rPr lang="ko-KR" altLang="en-US" dirty="0"/>
              <a:t>‘</a:t>
            </a:r>
            <a:r>
              <a:rPr lang="en-US" altLang="ko-KR" dirty="0"/>
              <a:t>, ‘</a:t>
            </a:r>
            <a:r>
              <a:rPr lang="ko-KR" altLang="en-US" dirty="0" err="1"/>
              <a:t>해열제’등</a:t>
            </a:r>
            <a:r>
              <a:rPr lang="ko-KR" altLang="en-US" dirty="0"/>
              <a:t> </a:t>
            </a:r>
            <a:r>
              <a:rPr lang="en-US" altLang="ko-KR" b="1" dirty="0"/>
              <a:t>USP</a:t>
            </a:r>
            <a:r>
              <a:rPr lang="ko-KR" altLang="en-US" b="1" dirty="0"/>
              <a:t>중심 </a:t>
            </a:r>
            <a:r>
              <a:rPr lang="ko-KR" altLang="en-US" b="1" dirty="0" err="1"/>
              <a:t>브랜디드</a:t>
            </a:r>
            <a:r>
              <a:rPr lang="ko-KR" altLang="en-US" b="1" dirty="0"/>
              <a:t> 퍼포먼스 진행</a:t>
            </a:r>
            <a:endParaRPr lang="en-US" altLang="ko-KR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76FECE-94A0-4FC5-B116-C7C0183166AC}"/>
              </a:ext>
            </a:extLst>
          </p:cNvPr>
          <p:cNvSpPr txBox="1"/>
          <p:nvPr/>
        </p:nvSpPr>
        <p:spPr>
          <a:xfrm>
            <a:off x="1188866" y="2684363"/>
            <a:ext cx="5308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DMP </a:t>
            </a:r>
            <a:r>
              <a:rPr lang="ko-KR" altLang="en-US" b="1" dirty="0"/>
              <a:t>제품 구매 행동 타겟팅 및 야외 활동 관련 관심사 타겟팅</a:t>
            </a:r>
            <a:r>
              <a:rPr lang="ko-KR" altLang="en-US" dirty="0"/>
              <a:t>으로 </a:t>
            </a:r>
            <a:r>
              <a:rPr lang="en-US" altLang="ko-KR" dirty="0"/>
              <a:t>ROAS </a:t>
            </a:r>
            <a:r>
              <a:rPr lang="ko-KR" altLang="en-US" dirty="0"/>
              <a:t>극대화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327118"/>
            <a:ext cx="7555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이슈에 따라 </a:t>
            </a:r>
            <a:r>
              <a:rPr kumimoji="0" lang="ko-KR" altLang="en-US" sz="110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자사몰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외 오픈마켓</a:t>
            </a:r>
            <a:r>
              <a:rPr kumimoji="0" lang="en-US" altLang="ko-KR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올리브영</a:t>
            </a:r>
            <a:r>
              <a:rPr kumimoji="0" lang="en-US" altLang="ko-KR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홈쇼핑 등으로</a:t>
            </a:r>
            <a:r>
              <a:rPr kumimoji="0" lang="en-US" altLang="ko-KR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멀티 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랜딩 설정으로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판매 </a:t>
            </a:r>
            <a:r>
              <a:rPr kumimoji="0" lang="ko-KR" altLang="en-US" sz="1100" b="1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채널별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매출 극대화</a:t>
            </a:r>
            <a:endParaRPr lang="en-US" altLang="ko-KR" sz="1100" b="1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 b="26051"/>
          <a:stretch/>
        </p:blipFill>
        <p:spPr>
          <a:xfrm>
            <a:off x="546246" y="742014"/>
            <a:ext cx="3573719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99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0E0F2BC9-435E-FA6A-A863-C7E5F2EDF6A6}"/>
              </a:ext>
            </a:extLst>
          </p:cNvPr>
          <p:cNvSpPr/>
          <p:nvPr/>
        </p:nvSpPr>
        <p:spPr>
          <a:xfrm>
            <a:off x="764360" y="3020943"/>
            <a:ext cx="10695803" cy="33388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6" name="직사각형 2065">
            <a:extLst>
              <a:ext uri="{FF2B5EF4-FFF2-40B4-BE49-F238E27FC236}">
                <a16:creationId xmlns:a16="http://schemas.microsoft.com/office/drawing/2014/main" id="{4AE30B0B-ACFB-377C-F02F-44B72D0A0B7A}"/>
              </a:ext>
            </a:extLst>
          </p:cNvPr>
          <p:cNvSpPr/>
          <p:nvPr/>
        </p:nvSpPr>
        <p:spPr>
          <a:xfrm>
            <a:off x="854076" y="3150606"/>
            <a:ext cx="10426700" cy="3084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85335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DA – Brand</a:t>
            </a:r>
            <a:r>
              <a:rPr lang="ko-KR" altLang="en-US" sz="1100" dirty="0">
                <a:solidFill>
                  <a:srgbClr val="000000"/>
                </a:solidFill>
              </a:rPr>
              <a:t> </a:t>
            </a:r>
            <a:r>
              <a:rPr lang="en-US" altLang="ko-KR" sz="1100" dirty="0">
                <a:solidFill>
                  <a:srgbClr val="000000"/>
                </a:solidFill>
              </a:rPr>
              <a:t>Mall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2023.03~2023.08 </a:t>
            </a: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블랙야크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신제품 세일즈 및 브랜딩을 위한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브랜디드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퍼포먼스 캠페인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ECCD0D-4F42-7591-7792-F85771B861E8}"/>
              </a:ext>
            </a:extLst>
          </p:cNvPr>
          <p:cNvSpPr txBox="1"/>
          <p:nvPr/>
        </p:nvSpPr>
        <p:spPr>
          <a:xfrm>
            <a:off x="1285990" y="-280233"/>
            <a:ext cx="4781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유입 </a:t>
            </a:r>
            <a:r>
              <a:rPr lang="en-US" altLang="ko-KR" sz="1100" dirty="0"/>
              <a:t>49% </a:t>
            </a:r>
            <a:r>
              <a:rPr lang="ko-KR" altLang="en-US" sz="1100" dirty="0"/>
              <a:t>점유</a:t>
            </a:r>
            <a:r>
              <a:rPr lang="en-US" altLang="ko-KR" sz="1100" dirty="0"/>
              <a:t>, </a:t>
            </a:r>
            <a:r>
              <a:rPr lang="ko-KR" altLang="en-US" sz="1100" dirty="0"/>
              <a:t>노출비용 </a:t>
            </a:r>
            <a:r>
              <a:rPr lang="en-US" altLang="ko-KR" sz="1100" dirty="0"/>
              <a:t>239% </a:t>
            </a:r>
            <a:r>
              <a:rPr lang="ko-KR" altLang="en-US" sz="1100" dirty="0"/>
              <a:t>개선</a:t>
            </a:r>
            <a:r>
              <a:rPr lang="en-US" altLang="ko-KR" sz="1100" dirty="0"/>
              <a:t>, </a:t>
            </a:r>
            <a:r>
              <a:rPr lang="ko-KR" altLang="en-US" sz="1100" dirty="0"/>
              <a:t>유입비용 </a:t>
            </a:r>
            <a:r>
              <a:rPr lang="en-US" altLang="ko-KR" sz="1100" dirty="0"/>
              <a:t>140% </a:t>
            </a:r>
            <a:r>
              <a:rPr lang="ko-KR" altLang="en-US" sz="1100" dirty="0"/>
              <a:t>개선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367766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545585"/>
            <a:ext cx="36608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마케팅 믹스에</a:t>
            </a:r>
            <a:r>
              <a:rPr lang="en-US" altLang="ko-KR" dirty="0"/>
              <a:t> </a:t>
            </a:r>
            <a:r>
              <a:rPr lang="ko-KR" altLang="en-US" b="1" dirty="0"/>
              <a:t>최적화된 소재 운영을 통해 캠페인 집행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366962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집행 캠페인에 맞는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심플한 레이아웃으로 </a:t>
            </a:r>
            <a:r>
              <a:rPr kumimoji="0" lang="ko-KR" altLang="en-US" sz="1100" b="1" i="0" u="none" strike="noStrike" kern="1200" cap="none" spc="0" normalizeH="0" baseline="0" noProof="0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제품력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강조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F774B06-1CA4-C402-1F1F-0C3C7F239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77" y="4717510"/>
            <a:ext cx="1490541" cy="149054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228DECC-6CDB-B37B-BFE0-51B24ECB5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6" y="4717510"/>
            <a:ext cx="1490541" cy="149054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3EA7F2B-36AC-42C3-27A1-3BA933D11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6" y="3164755"/>
            <a:ext cx="1490541" cy="14905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AFD81EC-5F60-B8AE-3012-5FC1D52F6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77" y="3164755"/>
            <a:ext cx="1490541" cy="149054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E486609-51E9-3B9A-DF73-ADDD97D0FF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11" y="4716469"/>
            <a:ext cx="839015" cy="149158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345BD9D-0FDB-C6C0-2F0A-E280E5319D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78" y="3164755"/>
            <a:ext cx="848448" cy="15083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E4EFAFF-95D4-DB78-5AC8-9680DDA4F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69" y="4704171"/>
            <a:ext cx="845933" cy="150388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5286CE1-E504-0647-C651-7208CFB05A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35" y="3155602"/>
            <a:ext cx="1731284" cy="307783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EB0665F-45EE-9194-5B2F-FBED35DA0C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55" y="3155602"/>
            <a:ext cx="1731284" cy="307783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39D9A41-B792-DDC7-6DAA-7182E3BDD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74" y="3155602"/>
            <a:ext cx="1731284" cy="307783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D225D9B-B666-F112-6148-E7D8CA436D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87" y="3164755"/>
            <a:ext cx="839015" cy="149158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B0024-8C4C-AD1A-2D01-FA6200E3AF37}"/>
              </a:ext>
            </a:extLst>
          </p:cNvPr>
          <p:cNvSpPr txBox="1"/>
          <p:nvPr/>
        </p:nvSpPr>
        <p:spPr>
          <a:xfrm>
            <a:off x="1188867" y="2738604"/>
            <a:ext cx="2169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b="1" dirty="0"/>
              <a:t>오프라인 매체 소재 연계 </a:t>
            </a:r>
            <a:r>
              <a:rPr lang="ko-KR" altLang="en-US" dirty="0"/>
              <a:t>활용</a:t>
            </a:r>
            <a:endParaRPr lang="ko-KR" alt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365B30-6F13-11B9-1860-F4850F017F01}"/>
              </a:ext>
            </a:extLst>
          </p:cNvPr>
          <p:cNvSpPr txBox="1"/>
          <p:nvPr/>
        </p:nvSpPr>
        <p:spPr>
          <a:xfrm>
            <a:off x="1200264" y="2137799"/>
            <a:ext cx="2022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3) </a:t>
            </a:r>
            <a:r>
              <a:rPr lang="en-US" altLang="ko-KR" b="1" dirty="0"/>
              <a:t>CPA</a:t>
            </a:r>
            <a:r>
              <a:rPr lang="ko-KR" altLang="en-US" b="1" dirty="0"/>
              <a:t>목표</a:t>
            </a:r>
            <a:r>
              <a:rPr lang="en-US" altLang="ko-KR" b="1" dirty="0"/>
              <a:t> </a:t>
            </a:r>
            <a:r>
              <a:rPr lang="ko-KR" altLang="en-US" b="1" dirty="0"/>
              <a:t>대비 </a:t>
            </a:r>
            <a:r>
              <a:rPr lang="en-US" altLang="ko-KR" b="1" dirty="0"/>
              <a:t>21% </a:t>
            </a:r>
            <a:r>
              <a:rPr lang="ko-KR" altLang="en-US" b="1" dirty="0"/>
              <a:t>절감</a:t>
            </a:r>
            <a:endParaRPr lang="en-US" altLang="ko-KR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8AA0D9-7ABB-E05E-9185-7371130B93A1}"/>
              </a:ext>
            </a:extLst>
          </p:cNvPr>
          <p:cNvSpPr txBox="1"/>
          <p:nvPr/>
        </p:nvSpPr>
        <p:spPr>
          <a:xfrm>
            <a:off x="1200264" y="1801948"/>
            <a:ext cx="29552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목표 대비 각 지표</a:t>
            </a:r>
            <a:r>
              <a:rPr lang="ko-KR" altLang="en-US" sz="1100" b="1" dirty="0"/>
              <a:t> 평균 </a:t>
            </a:r>
            <a:r>
              <a:rPr lang="en-US" altLang="ko-KR" sz="1100" b="1" dirty="0"/>
              <a:t>212% </a:t>
            </a:r>
            <a:r>
              <a:rPr lang="ko-KR" altLang="en-US" sz="1100" b="1" dirty="0"/>
              <a:t>초과 달성</a:t>
            </a:r>
            <a:endParaRPr lang="en-US" altLang="ko-KR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AEB1F2-7E57-CB0F-86E0-674993317E58}"/>
              </a:ext>
            </a:extLst>
          </p:cNvPr>
          <p:cNvSpPr txBox="1"/>
          <p:nvPr/>
        </p:nvSpPr>
        <p:spPr>
          <a:xfrm>
            <a:off x="1200264" y="1969873"/>
            <a:ext cx="28104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2) </a:t>
            </a:r>
            <a:r>
              <a:rPr lang="ko-KR" altLang="en-US" b="1" dirty="0"/>
              <a:t>노출비용 </a:t>
            </a:r>
            <a:r>
              <a:rPr lang="en-US" altLang="ko-KR" b="1" dirty="0"/>
              <a:t>239%, </a:t>
            </a:r>
            <a:r>
              <a:rPr lang="ko-KR" altLang="en-US" b="1" dirty="0"/>
              <a:t>유입비용 </a:t>
            </a:r>
            <a:r>
              <a:rPr lang="en-US" altLang="ko-KR" b="1" dirty="0"/>
              <a:t>140% </a:t>
            </a:r>
            <a:r>
              <a:rPr lang="ko-KR" altLang="en-US" b="1" dirty="0"/>
              <a:t>개선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9" y="679508"/>
            <a:ext cx="2176975" cy="5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4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1">
            <a:extLst>
              <a:ext uri="{FF2B5EF4-FFF2-40B4-BE49-F238E27FC236}">
                <a16:creationId xmlns:a16="http://schemas.microsoft.com/office/drawing/2014/main" id="{5A86FCB5-9338-4340-AD2C-8E4F268A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59" y="1335311"/>
            <a:ext cx="85335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분야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en-US" altLang="ko-KR" sz="1100" dirty="0">
                <a:solidFill>
                  <a:srgbClr val="000000"/>
                </a:solidFill>
              </a:rPr>
              <a:t>DA – </a:t>
            </a:r>
            <a:r>
              <a:rPr lang="ko-KR" altLang="en-US" sz="1100" dirty="0" smtClean="0">
                <a:solidFill>
                  <a:srgbClr val="000000"/>
                </a:solidFill>
              </a:rPr>
              <a:t>지점별 </a:t>
            </a:r>
            <a:r>
              <a:rPr lang="en-US" altLang="ko-KR" sz="1100" dirty="0" smtClean="0">
                <a:solidFill>
                  <a:srgbClr val="000000"/>
                </a:solidFill>
              </a:rPr>
              <a:t>Web Page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기간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2020.01~2024.04 </a:t>
            </a:r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96441" indent="-96441">
              <a:buFont typeface="Arial" panose="020B0604020202020204" pitchFamily="34" charset="0"/>
              <a:buChar char="•"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목표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지점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(8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개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)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별 </a:t>
            </a:r>
            <a:r>
              <a:rPr lang="ko-KR" altLang="en-US" sz="110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람스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/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지방흡입 </a:t>
            </a:r>
            <a:r>
              <a:rPr lang="en-US" altLang="ko-KR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DB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확보를 위한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퍼포먼스 캠페인</a:t>
            </a:r>
            <a:endParaRPr lang="ko-KR" altLang="en-US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A962378-B12D-7EE2-1DB0-404E4C7C57B6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281DC-4831-817C-CCB2-3A5C1047924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BA835C92-1F3B-C856-F260-74275D8454E2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B211B3-1B56-4866-61DD-F1B2DB4C470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170785C-2753-4149-BD6B-BB337719C3E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A4516911-DE97-A4B0-497E-27617E90D87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F8817F-0E6D-621D-BDC5-A99333F48C81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A4CEB2B8-3C72-4DAE-D88C-0F57317CD994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0859A-BAB9-A919-A8B9-7FFA0F6AB90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B0A3E88C-08FC-B5D0-22D8-F4264209F61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226BD-6EF2-4E2D-318F-2BB2DEA033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2110088-EA71-DC5D-F926-C52D7F1A1E38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71EB39-7663-8D7F-CEB5-3C6CAC34FE1B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C28FACD-58ED-C5E2-B367-CEDE62DDBD5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60D525-DD87-8B94-70DA-10B722999062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FF52F8D-710D-1CA1-5616-7B477DE5378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486B199-A104-BA1D-9A39-E3BEA8655E9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ED9A7F-4AD0-760C-B1BE-E35337031986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5E3F27F2-D9F2-9CFF-1132-C3D8888D6D2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225A3FF4-5A0C-4080-9E27-E8B9214FDA9C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1E2F77-FC91-25D9-048B-AA37940CD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DA67419-B62C-8E21-2A44-B442C5E5D56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381D7-144B-880F-C178-1D4DB4E2918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50CE260-C616-3DCA-4333-53E931441A05}"/>
              </a:ext>
            </a:extLst>
          </p:cNvPr>
          <p:cNvSpPr txBox="1"/>
          <p:nvPr/>
        </p:nvSpPr>
        <p:spPr>
          <a:xfrm>
            <a:off x="673769" y="2191421"/>
            <a:ext cx="62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441" marR="0" lvl="0" indent="-9644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endParaRPr lang="en-US" altLang="ko-KR" sz="1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318413-B383-66B2-041E-98E313D95D96}"/>
              </a:ext>
            </a:extLst>
          </p:cNvPr>
          <p:cNvSpPr txBox="1"/>
          <p:nvPr/>
        </p:nvSpPr>
        <p:spPr>
          <a:xfrm>
            <a:off x="1188866" y="2369240"/>
            <a:ext cx="4317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액션포인트별 </a:t>
            </a:r>
            <a:r>
              <a:rPr lang="ko-KR" altLang="en-US" b="1" dirty="0" smtClean="0"/>
              <a:t>광고 소재 </a:t>
            </a:r>
            <a:r>
              <a:rPr lang="en-US" altLang="ko-KR" b="1" dirty="0" smtClean="0"/>
              <a:t>A/B</a:t>
            </a:r>
            <a:r>
              <a:rPr lang="ko-KR" altLang="en-US" b="1" dirty="0" smtClean="0"/>
              <a:t>테스트</a:t>
            </a:r>
            <a:r>
              <a:rPr lang="ko-KR" altLang="en-US" dirty="0" smtClean="0"/>
              <a:t>로 효율 개선</a:t>
            </a:r>
            <a:endParaRPr lang="ko-KR" alt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745803-D07C-6EC0-6C2D-A6D74C894C16}"/>
              </a:ext>
            </a:extLst>
          </p:cNvPr>
          <p:cNvSpPr txBox="1"/>
          <p:nvPr/>
        </p:nvSpPr>
        <p:spPr>
          <a:xfrm>
            <a:off x="1185023" y="2190617"/>
            <a:ext cx="54964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100" i="0" u="none" strike="noStrike" kern="1200" cap="none" spc="0" normalizeH="0" baseline="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랜딩페이지</a:t>
            </a:r>
            <a:r>
              <a:rPr kumimoji="0" lang="ko-KR" altLang="en-US" sz="1100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내 </a:t>
            </a:r>
            <a:r>
              <a:rPr kumimoji="0" lang="ko-KR" altLang="en-US" sz="1100" b="1" i="0" u="none" strike="noStrike" kern="1200" cap="none" spc="0" normalizeH="0" baseline="0" noProof="0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액션포인트</a:t>
            </a:r>
            <a:r>
              <a:rPr kumimoji="0" lang="en-US" altLang="ko-KR" sz="1100" b="1" i="0" u="none" strike="noStrike" kern="1200" cap="none" spc="0" normalizeH="0" baseline="0" noProof="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DB 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확보 버튼</a:t>
            </a:r>
            <a:r>
              <a:rPr lang="en-US" altLang="ko-KR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별 </a:t>
            </a:r>
            <a:r>
              <a:rPr lang="en-US" altLang="ko-KR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KPI</a:t>
            </a: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수립</a:t>
            </a:r>
            <a:endParaRPr kumimoji="0" lang="ko-KR" altLang="en-US" sz="1100" b="1" i="0" u="none" strike="noStrike" kern="1200" cap="none" spc="0" normalizeH="0" baseline="0" noProof="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0DF5346-DC59-C078-9EF1-1A18CE5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60" y="1850754"/>
            <a:ext cx="4359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96441" indent="-96441">
              <a:buFont typeface="Arial" panose="020B0604020202020204" pitchFamily="34" charset="0"/>
              <a:buChar char="•"/>
            </a:pPr>
            <a:r>
              <a:rPr lang="ko-KR" altLang="en-US" sz="1100" b="1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성과</a:t>
            </a:r>
            <a:r>
              <a:rPr lang="ko-KR" altLang="en-US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</a:rPr>
              <a:t>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8AA0D9-7ABB-E05E-9185-7371130B93A1}"/>
              </a:ext>
            </a:extLst>
          </p:cNvPr>
          <p:cNvSpPr txBox="1"/>
          <p:nvPr/>
        </p:nvSpPr>
        <p:spPr>
          <a:xfrm>
            <a:off x="1200264" y="1801948"/>
            <a:ext cx="36540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100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기존 캠페인 대비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DB </a:t>
            </a:r>
            <a:r>
              <a:rPr lang="ko-KR" altLang="en-US" sz="1100" b="1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전환당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비용</a:t>
            </a:r>
            <a:r>
              <a:rPr lang="en-US" altLang="ko-KR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(CPA) 15% </a:t>
            </a:r>
            <a:r>
              <a:rPr lang="ko-KR" altLang="en-US" sz="1100" b="1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개선</a:t>
            </a:r>
            <a:endParaRPr lang="en-US" altLang="ko-KR" sz="11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AEB1F2-7E57-CB0F-86E0-674993317E58}"/>
              </a:ext>
            </a:extLst>
          </p:cNvPr>
          <p:cNvSpPr txBox="1"/>
          <p:nvPr/>
        </p:nvSpPr>
        <p:spPr>
          <a:xfrm>
            <a:off x="1200264" y="1969873"/>
            <a:ext cx="35088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2) </a:t>
            </a:r>
            <a:r>
              <a:rPr lang="en-US" altLang="ko-KR" b="1" dirty="0" smtClean="0"/>
              <a:t>CPA</a:t>
            </a:r>
            <a:r>
              <a:rPr lang="ko-KR" altLang="en-US" b="1" dirty="0" smtClean="0"/>
              <a:t>목표</a:t>
            </a:r>
            <a:r>
              <a:rPr lang="en-US" altLang="ko-KR" b="1" dirty="0" smtClean="0"/>
              <a:t> 15,000</a:t>
            </a:r>
            <a:r>
              <a:rPr lang="ko-KR" altLang="en-US" b="1" dirty="0" smtClean="0"/>
              <a:t>원 달성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1,000</a:t>
            </a:r>
            <a:r>
              <a:rPr lang="ko-KR" altLang="en-US" b="1" dirty="0" smtClean="0"/>
              <a:t>건 </a:t>
            </a:r>
            <a:r>
              <a:rPr lang="en-US" altLang="ko-KR" b="1" dirty="0" smtClean="0"/>
              <a:t>DB </a:t>
            </a:r>
            <a:r>
              <a:rPr lang="ko-KR" altLang="en-US" b="1" dirty="0" smtClean="0"/>
              <a:t>확보</a:t>
            </a:r>
            <a:endParaRPr lang="ko-KR" altLang="en-US" b="1" dirty="0"/>
          </a:p>
        </p:txBody>
      </p:sp>
      <p:grpSp>
        <p:nvGrpSpPr>
          <p:cNvPr id="42" name="그룹 41"/>
          <p:cNvGrpSpPr/>
          <p:nvPr/>
        </p:nvGrpSpPr>
        <p:grpSpPr>
          <a:xfrm>
            <a:off x="1099549" y="3020943"/>
            <a:ext cx="9992903" cy="3338807"/>
            <a:chOff x="764360" y="3020943"/>
            <a:chExt cx="9992903" cy="3338807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0E0F2BC9-435E-FA6A-A863-C7E5F2EDF6A6}"/>
                </a:ext>
              </a:extLst>
            </p:cNvPr>
            <p:cNvSpPr/>
            <p:nvPr/>
          </p:nvSpPr>
          <p:spPr>
            <a:xfrm>
              <a:off x="764360" y="3020943"/>
              <a:ext cx="9992903" cy="333880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847779" y="3147543"/>
              <a:ext cx="9759573" cy="3098281"/>
              <a:chOff x="541675" y="2287404"/>
              <a:chExt cx="9015900" cy="2862194"/>
            </a:xfrm>
          </p:grpSpPr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675" y="2287404"/>
                <a:ext cx="1418583" cy="1400112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4"/>
              <a:srcRect l="3799" t="24040" r="2155" b="24074"/>
              <a:stretch/>
            </p:blipFill>
            <p:spPr>
              <a:xfrm>
                <a:off x="2043527" y="2292869"/>
                <a:ext cx="1420066" cy="1400112"/>
              </a:xfrm>
              <a:prstGeom prst="rect">
                <a:avLst/>
              </a:prstGeom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6901" y="3738870"/>
                <a:ext cx="1440674" cy="1400112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6"/>
              <a:srcRect r="3596"/>
              <a:stretch/>
            </p:blipFill>
            <p:spPr>
              <a:xfrm>
                <a:off x="2041399" y="3749486"/>
                <a:ext cx="1422195" cy="1400112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7"/>
              <a:srcRect l="2252" t="14688" r="2263" b="29682"/>
              <a:stretch/>
            </p:blipFill>
            <p:spPr>
              <a:xfrm>
                <a:off x="6582608" y="2287404"/>
                <a:ext cx="1447664" cy="1400112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8"/>
              <a:srcRect l="3061" t="6112"/>
              <a:stretch/>
            </p:blipFill>
            <p:spPr>
              <a:xfrm>
                <a:off x="3545928" y="3738870"/>
                <a:ext cx="1441100" cy="1400112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9"/>
              <a:srcRect l="1635" t="13462" r="1451" b="41244"/>
              <a:stretch/>
            </p:blipFill>
            <p:spPr>
              <a:xfrm>
                <a:off x="5064412" y="2288710"/>
                <a:ext cx="1440813" cy="1400112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10"/>
              <a:srcRect l="5170" t="14015" r="3305" b="37245"/>
              <a:stretch/>
            </p:blipFill>
            <p:spPr>
              <a:xfrm>
                <a:off x="8122438" y="2287404"/>
                <a:ext cx="1435137" cy="1400112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11"/>
              <a:srcRect l="1619" t="15118" r="1375" b="32650"/>
              <a:stretch/>
            </p:blipFill>
            <p:spPr>
              <a:xfrm>
                <a:off x="546823" y="3749486"/>
                <a:ext cx="1413435" cy="1400112"/>
              </a:xfrm>
              <a:prstGeom prst="rect">
                <a:avLst/>
              </a:prstGeom>
            </p:spPr>
          </p:pic>
          <p:pic>
            <p:nvPicPr>
              <p:cNvPr id="62" name="그림 61"/>
              <p:cNvPicPr>
                <a:picLocks noChangeAspect="1"/>
              </p:cNvPicPr>
              <p:nvPr/>
            </p:nvPicPr>
            <p:blipFill rotWithShape="1">
              <a:blip r:embed="rId12"/>
              <a:srcRect l="-1" r="5836" b="4176"/>
              <a:stretch/>
            </p:blipFill>
            <p:spPr>
              <a:xfrm>
                <a:off x="3538991" y="2287404"/>
                <a:ext cx="1448037" cy="1400112"/>
              </a:xfrm>
              <a:prstGeom prst="rect">
                <a:avLst/>
              </a:prstGeom>
            </p:spPr>
          </p:pic>
          <p:pic>
            <p:nvPicPr>
              <p:cNvPr id="63" name="그림 62"/>
              <p:cNvPicPr>
                <a:picLocks noChangeAspect="1"/>
              </p:cNvPicPr>
              <p:nvPr/>
            </p:nvPicPr>
            <p:blipFill rotWithShape="1">
              <a:blip r:embed="rId13"/>
              <a:srcRect l="5560" t="12772" r="1923" b="43415"/>
              <a:stretch/>
            </p:blipFill>
            <p:spPr>
              <a:xfrm>
                <a:off x="5073657" y="3738870"/>
                <a:ext cx="1428403" cy="1400112"/>
              </a:xfrm>
              <a:prstGeom prst="rect">
                <a:avLst/>
              </a:prstGeom>
            </p:spPr>
          </p:pic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14"/>
              <a:srcRect l="2747" t="16511" b="29470"/>
              <a:stretch/>
            </p:blipFill>
            <p:spPr>
              <a:xfrm>
                <a:off x="6588688" y="3738870"/>
                <a:ext cx="1479656" cy="1400112"/>
              </a:xfrm>
              <a:prstGeom prst="rect">
                <a:avLst/>
              </a:prstGeom>
            </p:spPr>
          </p:pic>
        </p:grpSp>
      </p:grpSp>
      <p:pic>
        <p:nvPicPr>
          <p:cNvPr id="78" name="Picture 28" descr="Liposuction Korea | Liposuction | 365M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13" y="646295"/>
            <a:ext cx="1179604" cy="5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24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E7A4F53-BF53-44AA-9A56-53081FC08F8F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4281F5-5FA2-4491-9B82-6FCED63C957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387D0B9F-BE83-4CD9-97DA-01DA570C876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B473D7-A60A-4AB2-A27C-0700204CD6D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7C598A08-D5C1-494F-821E-1DEC57B4FBD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B6C04834-DCE0-441E-B2AC-9FCB8AED02B1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287A8-38D9-4DBB-B8AA-FD63824710C8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151C1670-352F-420B-8ACF-DEDFDC88F0A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9AEAA3-F8C0-4191-AFBD-8495614CDF2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862F910-1431-42E0-A847-1A04D5A96F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270F50-E9DE-41EA-BA35-D22FD97382E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6959F1F7-CFAE-4940-A55E-D13CDB798D1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2A98C2-68B3-4436-976F-1315E6C1A67A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4280A9A-9606-4E8B-B3B8-8207232CBE7E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F9DF0C0-4DAA-4901-BCDF-0FF8CEA1F36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9788E6F-AC84-49A9-BF88-9F7B0804A91C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E15B84F-D56B-4C0D-A954-92B14FE0886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F5EE0FB1-34A2-4E01-9F16-EF11DA0328D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315C49E-F893-4041-B2B2-777A91443AB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E7BD332-5487-4C75-B826-C5A5C1BC4B6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294FD-5EA8-42F5-8A98-79FF4F1C6B9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6E7AE1B-8630-4736-B456-C2E118A2790D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66368-2CFC-40DB-B803-B46E36AA558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6883FB-B27A-FB0A-5A9F-13829284556D}"/>
              </a:ext>
            </a:extLst>
          </p:cNvPr>
          <p:cNvSpPr txBox="1"/>
          <p:nvPr/>
        </p:nvSpPr>
        <p:spPr>
          <a:xfrm>
            <a:off x="4139376" y="2849275"/>
            <a:ext cx="3913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-150" normalizeH="0" baseline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G꼬딕씨 99g" panose="02020603020101020101" pitchFamily="18" charset="-127"/>
                <a:ea typeface="HG꼬딕씨 99g" panose="02020603020101020101" pitchFamily="18" charset="-127"/>
              </a:defRPr>
            </a:lvl1pPr>
          </a:lstStyle>
          <a:p>
            <a:r>
              <a:rPr lang="en-US" altLang="ko-KR" dirty="0"/>
              <a:t>DIGITAL Campaign</a:t>
            </a:r>
          </a:p>
        </p:txBody>
      </p:sp>
    </p:spTree>
    <p:extLst>
      <p:ext uri="{BB962C8B-B14F-4D97-AF65-F5344CB8AC3E}">
        <p14:creationId xmlns:p14="http://schemas.microsoft.com/office/powerpoint/2010/main" val="3892773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 marR="0" lvl="0" indent="0" algn="l" defTabSz="914400" rtl="0" eaLnBrk="1" fontAlgn="auto" latin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코아루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711" y="1340307"/>
            <a:ext cx="17970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8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한국토지신탁</a:t>
            </a:r>
            <a:r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KOAROO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2020.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7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147955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2255265"/>
            <a:ext cx="52406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한국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토지신탁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활용한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프로모션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타깃은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실제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아파트를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구매하는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연령층 3055과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향후 잠재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고객인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2044로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구분하여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서울&amp;경기는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2044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연령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지방은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3055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연령으로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구분하여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광고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집행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코아루 디지털 프로모션은 브랜딩 캠페인과 이벤트 캠페인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2Track으로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진행되었으며,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브랜딩 캠페인은 코아루 브랜드 영상을 활용한 프로모션으로 브랜딩 및 인지도 증대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목적의 프로모션으로 진행. 이벤트 캠페인은 코아루 이벤트 페이지를 제작하여 브랜드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활용한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이벤트를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통해</a:t>
            </a:r>
            <a:r>
              <a:rPr kumimoji="0" sz="1200" b="0" i="0" u="none" strike="noStrike" kern="1200" cap="none" spc="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영상시청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참여증대를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목적의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프로모션으로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진행.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이벤트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참여자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총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15,000명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이상의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참여자와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700만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이상의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유튜브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조회수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발생.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1560" y="4604003"/>
            <a:ext cx="3659504" cy="1914525"/>
            <a:chOff x="1051560" y="4604003"/>
            <a:chExt cx="3659504" cy="19145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228" y="4611623"/>
              <a:ext cx="3329940" cy="18775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0" y="4604003"/>
              <a:ext cx="3659124" cy="19141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145" y="3689350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660382" y="2874963"/>
            <a:ext cx="1005840" cy="2667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52615" y="807719"/>
            <a:ext cx="4666488" cy="28331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76215" y="4611623"/>
            <a:ext cx="3384803" cy="18775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28076" y="4611623"/>
            <a:ext cx="3384804" cy="187756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2F460077-6EC0-3539-97C8-C65E9F9329A5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4EA3AA3-B118-B7AC-73BF-9A646259523D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29F551B4-82C0-79B9-2DD4-72578BD8349E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8CFE53-6E89-174A-9C64-7361197FA049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61B16F81-9385-0CC8-6E25-DA2DB75FFA03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1B8A8A12-C8D5-9732-7905-D0B05F4D0B20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2C9313-F44A-FDAC-D318-E1E805EFF3A4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CB0D8875-722B-DB4C-7626-494D3BAD6F7A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AE978C-C425-1C2D-E935-DE286B941E96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ABBDE54B-59AF-A6C3-7C28-F317F4745D39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7EF8F9-52FD-97F1-791A-A6B156E530F1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A84F2208-CA2A-2611-4D9E-4FA374CDBCC4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1C2591-8F95-C549-5927-C835D1EAB453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979DE155-6F01-6392-ACF7-D2E646F14DBA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DEBE84E0-E082-0220-F7DF-3664C2B4FCB5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431B101A-1F6B-3890-9303-572DD0453F43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4F836908-81EA-D023-A511-39CBA9F149B0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462DBBD-EA06-21C3-D1E5-E0C6C4D9D99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C3D205BC-4794-AB2B-261C-A8665F8CF97F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3AD8B5C-6DE6-F02F-28B3-1117170C5888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40B62A-CDCC-D535-D041-36383C9F0D1E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EFC35D4C-2265-01F3-3A3B-6B841D363FDB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342DD7-5F81-9769-8D8C-06C2CF23041F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18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703" y="4619244"/>
            <a:ext cx="3329940" cy="18714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한국고용정보원(워크넷)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509651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한국고용정보원(워크넷)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2017.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Campaign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Experience,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Viral Film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한국고용정보원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2050타깃을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Viral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Film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시리즈물로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총 100만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이상의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조회수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시리즈물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2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바탕"/>
                <a:ea typeface="+mn-ea"/>
                <a:cs typeface="바탕"/>
              </a:rPr>
              <a:t>中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＇엄마편’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서울영상광고제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2018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준정부기관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부문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수상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Owned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Media(페이스북/인스타그램/블로그)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운영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DA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및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SA광고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진행으로,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한국고용정보원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사이트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방문율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3.3%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2615" y="816863"/>
            <a:ext cx="4674108" cy="282397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169145" y="3689350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9411" y="4611623"/>
            <a:ext cx="3351276" cy="18714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2504" y="4619244"/>
            <a:ext cx="3334511" cy="187147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2450134D-9CFA-036D-8694-9DC07458B08A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BF42F4D-7267-E678-18D5-075CB999736C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964F7C99-AB0A-5ADA-D3EC-B9C5FDD61090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BC8BB7-0665-161C-91BD-F016DD87B6E4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E240C182-7DE0-5DD6-2E23-8F38C8A06E35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90429832-CAB3-CF7B-EC7E-91778D943722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9D9EDC-B7AD-618F-4E75-D460F986B2DA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DDE61B95-EFDB-7DE6-39D9-3547BBBC7C37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FF9E4C-C6EB-C747-34D6-179661175A7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FEA2659B-75D8-DC00-6A6F-FDBA622EC590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FCAF98C-9D01-0A05-09B5-A4B239E2CCB4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669591C8-B649-A572-56F9-7ABA85A5FA66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AD08E8-BBA1-3A76-3357-929C7D17C8E0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4BBF1D68-21D3-2FEB-C92F-2C962B33F335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1C978E7A-DD35-A7E2-E21A-6BEF0FBD3E07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8B377F36-EE6D-697A-3540-ECF08C7CF4E1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FC0D1E69-D81F-1795-5A52-4F661B9B86D7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AABE9F9C-8007-A325-CC77-22EA143D4DF9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6CED761D-8A44-DC58-4DBC-171D2EEBA7E0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3EE8BE9D-252E-91ED-D8E4-7123C9025CD0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6ACD848-C995-A4B9-C230-8BF665966736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5AE3335A-A8A7-CCC1-C2FA-C61088648C6E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85EE49-AF3A-AD23-D605-E07D6BA191D2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58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000" y="1080000"/>
            <a:ext cx="742511" cy="254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회사명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대표이사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설립일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임직원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 </a:t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고객사</a:t>
            </a:r>
            <a:endParaRPr lang="en-US" altLang="ko-KR" sz="1200" dirty="0">
              <a:solidFill>
                <a:schemeClr val="bg2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LG체_v0.1OTF SemiBold" panose="020B0600000101010101" pitchFamily="34" charset="-127"/>
                <a:ea typeface="LG체_v0.1OTF SemiBold" panose="020B0600000101010101" pitchFamily="34" charset="-127"/>
                <a:cs typeface="Times New Roman" panose="02020603050405020304" pitchFamily="18" charset="0"/>
              </a:rPr>
              <a:t> </a:t>
            </a:r>
            <a:endParaRPr lang="ko-KR" altLang="en-US" sz="1200" dirty="0">
              <a:solidFill>
                <a:schemeClr val="bg2">
                  <a:lumMod val="50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0300723-BF8A-45BA-9463-651F304070EF}"/>
              </a:ext>
            </a:extLst>
          </p:cNvPr>
          <p:cNvGrpSpPr/>
          <p:nvPr/>
        </p:nvGrpSpPr>
        <p:grpSpPr>
          <a:xfrm>
            <a:off x="690377" y="205793"/>
            <a:ext cx="10812713" cy="299814"/>
            <a:chOff x="1495051" y="208723"/>
            <a:chExt cx="10812713" cy="299814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9D8731C0-C675-4378-A738-8F4D360085F9}"/>
                </a:ext>
              </a:extLst>
            </p:cNvPr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120DB0-DCD1-482F-A914-D518F426E9F1}"/>
                </a:ext>
              </a:extLst>
            </p:cNvPr>
            <p:cNvSpPr txBox="1"/>
            <p:nvPr/>
          </p:nvSpPr>
          <p:spPr>
            <a:xfrm>
              <a:off x="1832619" y="209537"/>
              <a:ext cx="8461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17B048FD-C1FE-41D1-BE5E-9E98B6D4AB4A}"/>
                </a:ext>
              </a:extLst>
            </p:cNvPr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966A9E-7EB6-4B1C-9953-9102898C7B89}"/>
                </a:ext>
              </a:extLst>
            </p:cNvPr>
            <p:cNvSpPr txBox="1"/>
            <p:nvPr/>
          </p:nvSpPr>
          <p:spPr>
            <a:xfrm>
              <a:off x="3344272" y="218245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D8F2F923-CAF3-4C97-A940-25C197678E82}"/>
                </a:ext>
              </a:extLst>
            </p:cNvPr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FC7FCD46-3F83-4759-97CD-3DEBEC383CE7}"/>
                </a:ext>
              </a:extLst>
            </p:cNvPr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B8ABA579-A566-471E-8E5B-F915C66BF977}"/>
                </a:ext>
              </a:extLst>
            </p:cNvPr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8DB13A04-9DB5-4ADB-AF76-C03CD09FD3FB}"/>
                </a:ext>
              </a:extLst>
            </p:cNvPr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7B755CE0-15FC-4926-A703-6E89B58FC9C8}"/>
                </a:ext>
              </a:extLst>
            </p:cNvPr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EE7F6FF5-F7D5-45B8-8A4D-CB2B42DF945F}"/>
                </a:ext>
              </a:extLst>
            </p:cNvPr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2D01B597-D0A9-4A79-9117-652FC70A4166}"/>
                </a:ext>
              </a:extLst>
            </p:cNvPr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4456FB69-F0D5-44FC-B3CD-F1276F4A88E2}"/>
                </a:ext>
              </a:extLst>
            </p:cNvPr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700C998C-C0FC-4336-A3DE-9D2B28D6E3E4}"/>
                </a:ext>
              </a:extLst>
            </p:cNvPr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C8C0395C-8A25-406A-8354-236F0BAEA9FB}"/>
                </a:ext>
              </a:extLst>
            </p:cNvPr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125255EF-259E-4A32-A2B4-286065399C23}"/>
                </a:ext>
              </a:extLst>
            </p:cNvPr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F50BB7CA-14A4-4A56-8834-2660715E15E4}"/>
                </a:ext>
              </a:extLst>
            </p:cNvPr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그림 72">
            <a:extLst>
              <a:ext uri="{FF2B5EF4-FFF2-40B4-BE49-F238E27FC236}">
                <a16:creationId xmlns:a16="http://schemas.microsoft.com/office/drawing/2014/main" id="{0EAA159D-EEE3-4948-9E37-DAB34D82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119" y="1574437"/>
            <a:ext cx="2642012" cy="464892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7386851-7EF0-4243-934B-043DBBD95067}"/>
              </a:ext>
            </a:extLst>
          </p:cNvPr>
          <p:cNvSpPr txBox="1"/>
          <p:nvPr/>
        </p:nvSpPr>
        <p:spPr>
          <a:xfrm>
            <a:off x="1440000" y="2753422"/>
            <a:ext cx="3853940" cy="3824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주요 수상 내역</a:t>
            </a:r>
            <a:endParaRPr lang="en-US" altLang="ko-KR" sz="1200" dirty="0">
              <a:solidFill>
                <a:schemeClr val="bg2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2018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대한민국소셜미디어대상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대상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 광고대상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3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_TV,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인쇄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 광고대상 금은동상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10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인쇄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라디오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홍보물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TV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올해의 광고대상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한국의 성공캠페인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서울영상광고제 금상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특별상 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LACP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어워드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금상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미국커뮤니케이션연맹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홈페이지 굿 디자인 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여성 소비자가 뽑은 좋은 브랜드상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PR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대상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_PR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협회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지속가능경영대상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국제이러닝박람회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교육부장관상</a:t>
            </a:r>
            <a:endParaRPr lang="en-US" altLang="ko-KR" sz="1050" dirty="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8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2">
                    <a:lumMod val="50000"/>
                  </a:schemeClr>
                </a:solidFill>
                <a:latin typeface="LG체_v0.1OTF SemiBold" panose="020B0600000101010101" pitchFamily="34" charset="-127"/>
                <a:ea typeface="LG체_v0.1OTF SemiBold" panose="020B0600000101010101" pitchFamily="34" charset="-127"/>
                <a:cs typeface="Times New Roman" panose="02020603050405020304" pitchFamily="18" charset="0"/>
              </a:rPr>
              <a:t> </a:t>
            </a:r>
            <a:endParaRPr lang="ko-KR" altLang="en-US" dirty="0">
              <a:solidFill>
                <a:schemeClr val="bg2">
                  <a:lumMod val="50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EB5A0A-C820-4D17-A122-17515507779B}"/>
              </a:ext>
            </a:extLst>
          </p:cNvPr>
          <p:cNvSpPr txBox="1"/>
          <p:nvPr/>
        </p:nvSpPr>
        <p:spPr>
          <a:xfrm>
            <a:off x="2271275" y="1080000"/>
            <a:ext cx="1837362" cy="2073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봄센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주식회사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오덕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2017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7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월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일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30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명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(2020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12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월 기준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)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여개 사 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5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5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5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4F7D4A4-27CD-43F0-A591-2B3DC0A07F21}"/>
              </a:ext>
            </a:extLst>
          </p:cNvPr>
          <p:cNvSpPr txBox="1"/>
          <p:nvPr/>
        </p:nvSpPr>
        <p:spPr>
          <a:xfrm>
            <a:off x="4236866" y="210810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Vision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2A0087-1A29-4928-9930-9C7BC129634F}"/>
              </a:ext>
            </a:extLst>
          </p:cNvPr>
          <p:cNvSpPr txBox="1"/>
          <p:nvPr/>
        </p:nvSpPr>
        <p:spPr>
          <a:xfrm>
            <a:off x="7301368" y="222840"/>
            <a:ext cx="69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Service</a:t>
            </a:r>
            <a:endParaRPr lang="ko-KR" altLang="en-US" sz="1200" dirty="0">
              <a:solidFill>
                <a:sysClr val="windowText" lastClr="000000"/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8983B1-1152-4256-BE3B-7A8E51F26B34}"/>
              </a:ext>
            </a:extLst>
          </p:cNvPr>
          <p:cNvSpPr txBox="1"/>
          <p:nvPr/>
        </p:nvSpPr>
        <p:spPr>
          <a:xfrm>
            <a:off x="8657890" y="222840"/>
            <a:ext cx="1077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Organization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F40A72-FABB-42FC-B53F-78934E713C4A}"/>
              </a:ext>
            </a:extLst>
          </p:cNvPr>
          <p:cNvSpPr txBox="1"/>
          <p:nvPr/>
        </p:nvSpPr>
        <p:spPr>
          <a:xfrm>
            <a:off x="10356075" y="222840"/>
            <a:ext cx="781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Portfolio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0710668-9430-4701-A729-214FF90C6F0D}"/>
              </a:ext>
            </a:extLst>
          </p:cNvPr>
          <p:cNvSpPr txBox="1"/>
          <p:nvPr/>
        </p:nvSpPr>
        <p:spPr>
          <a:xfrm>
            <a:off x="5680823" y="210810"/>
            <a:ext cx="816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Business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0A15EED-508E-4302-9BA3-238CB23E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"/>
          <a:stretch/>
        </p:blipFill>
        <p:spPr>
          <a:xfrm>
            <a:off x="1120166" y="838465"/>
            <a:ext cx="9709200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브라더코리아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711" y="1340307"/>
            <a:ext cx="549592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브라더코리아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2020.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04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386207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 Campaign </a:t>
            </a:r>
            <a:r>
              <a:rPr kumimoji="0" sz="1200" b="0" i="0" u="none" strike="noStrike" kern="1200" cap="none" spc="-2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키치한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이미지와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위트있는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카피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등으로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젊은 타깃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중심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커뮤니케이션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Naver,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YouTube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SEO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KPI대비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 23%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초과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중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YouTube인플루언서를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활용한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제품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바이럴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진행하여,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플랜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130%이상의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조회수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확보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3219" y="807719"/>
            <a:ext cx="4724400" cy="26578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0703" y="3960876"/>
            <a:ext cx="3076956" cy="25648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5903" y="3960876"/>
            <a:ext cx="2564892" cy="25648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89292" y="3951732"/>
            <a:ext cx="2907792" cy="2583180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7DC2F7AA-9356-D9EA-88A5-9B863777C3CA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A59297C-4252-5FAA-8977-9500F62DDF3B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3D9B3238-FCF4-D5F3-8A12-6E249DBBB81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167EA3-D231-53CB-3424-A41EA0FDC6D1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E30C2AE5-BE34-C25A-F98E-A37E25EB1664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237EE61F-3751-9ECF-F417-7C35A50116BB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1ED9D0-97EF-B234-3183-EAD4157C73D2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3AA3D304-9477-4274-2BD4-71C41EA2B1EF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202A6-57D3-1422-04A9-2D6F0DC0BDDD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0ABB7F98-A82B-B9B5-9F41-0D6A3191A929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550460-FD23-7B84-ED5D-3C03E3322EA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58051ABE-B73E-2ABD-C7E6-37D47C1CE1F3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AEE13F-7B93-B489-6242-5726F0189B13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31533A4D-1F93-D52E-F5DC-654C14DD85C1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2B866A77-9AD3-5AD3-D43A-63476DEA2EB0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53DDB0FA-CDBB-DF22-9BBD-B95296D21219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454D355-F714-B3D0-7920-91CEB9638215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78DA0BA2-A7BB-E413-4FFA-EF32B202A471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DCF3B6F2-7E8A-E6F1-8693-43E988C1CF23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DC1D04A4-09E5-4429-9755-929ECF71184D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E2513D-C044-1D50-9DA6-8A91D7824E8B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86B6CD56-7B57-689D-94AF-4E656C5378CA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76C0EB-7800-E3E9-3DBF-BF3EDB3F17B6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962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세종사이버대학교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711" y="1340307"/>
            <a:ext cx="589089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세종사이버대학교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2019.05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358140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Branding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/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Digital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Campaign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Experience,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Conversion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세종사이버대학교의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입시율을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상승시키기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위해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2050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타깃으로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전개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데이터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최적화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다양한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매체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활용을 통해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2018년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 지원자수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255%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증가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이외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세종사이버대학교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브랜딩을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위해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Owned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Media(페이스북/인스타그램/유튜브/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블로등) 및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Viral,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PR등의 홍보 활동 진행 &gt; 유튜브의 경우 전년 대비 구독자수 116% 증가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세종사이버대학교의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컬러인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노란색과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함께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위트있는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메시지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전달로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젊은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반응률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1023" y="807719"/>
            <a:ext cx="3436620" cy="34366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3480" y="4326635"/>
            <a:ext cx="2266188" cy="22646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9979" y="4326635"/>
            <a:ext cx="2266188" cy="22646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6479" y="4326635"/>
            <a:ext cx="2266187" cy="22646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02980" y="4326635"/>
            <a:ext cx="2264664" cy="2200612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D4E54964-2572-393D-2054-51510D0D4658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E13ECEE-35C7-DC20-CE3D-F65CD399ACB7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AA7C13B1-DD38-5D7C-BF07-A1E4824F093D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5D7DAC-4D28-3FEC-EB6A-7D5C36AD468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B57BD824-CF24-2701-2B0B-8F1EF366247E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8C9EAB35-C291-2016-616F-A0EFDE7F7DCE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75E762-9C6A-1323-46CF-CDDCD81E8514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6E0FD00F-B6CF-2FD1-BD42-E4191FCDA840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B2ECF2-43CC-32B3-5BDB-F75F9EC3C87E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8E166C8D-B5B8-4251-664D-C5649992952F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1F49E3-50B8-CEC7-A78F-356DC4DC401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42FCC1C1-22A9-AD1E-55EF-C2F074CC36F4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50AECE2-4957-84A3-9A05-01D3C4680194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AC8702E-7B74-F5A3-51C8-76B089B97097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0B9D2DC9-BE56-04FC-05C8-90DCC1F6FFD1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CBA2A4A0-D609-5F51-6AA2-6B4E0D732E39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6C92A4E4-6B10-848C-1610-A1A59CB890D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FC3F85B5-7801-A67A-CE69-68371C6C836F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ADF6E2A8-CFB3-76B6-ECF2-B09F3C921AC8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2656108D-6015-6487-4D86-587A44327DA0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6535B3-5AEF-03D0-AD2D-00F8CB3476AF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FF268703-04EC-61E7-9392-A8F61E8962DE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BF43BB-7A5F-1408-65CD-F4848C7BAFB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30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1423" y="807719"/>
            <a:ext cx="4305300" cy="262127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삼성</a:t>
            </a:r>
            <a:r>
              <a:rPr sz="1600" spc="-4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에스원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711" y="1340307"/>
            <a:ext cx="4384040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에스원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2020.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2615565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Marketing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4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SNS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Contents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Creation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국내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최대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보안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업체인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에스원(S-1)의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마케팅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대행을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운영함.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20193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페이스북,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인스타그램,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유튜브,</a:t>
            </a:r>
            <a:r>
              <a:rPr kumimoji="0" sz="1200" b="0" i="0" u="none" strike="noStrike" kern="1200" cap="none" spc="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네이버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블로그까지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매체</a:t>
            </a:r>
            <a:r>
              <a:rPr kumimoji="0" sz="1200" b="0" i="0" u="none" strike="noStrike" kern="1200" cap="none" spc="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특성을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고려한 크리에이티브로 신규 참여자를 지속적으로 유입시키고 있음.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에스원의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서비스를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‘보안’에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국한하지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않고,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‘안심’으로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벨류를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확장시켜갈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있는 다양한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콘텐츠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제작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중.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4484" y="4472940"/>
            <a:ext cx="2814827" cy="18760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6088" y="4460747"/>
            <a:ext cx="2689783" cy="18882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1955" y="4471415"/>
            <a:ext cx="3339084" cy="1877568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5712D77-30C0-C0D4-8FE1-31141B75C99A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E0CD1F3-11A6-876F-BE65-5301B6AE37F4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81C78AC4-2AA3-B35A-05A4-7B482E720A36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86E5F5-4B0D-1DE7-098B-794DB108F43D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3291360B-991E-4098-1159-7699FF63DD83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41B48F76-9583-0E8A-73A5-C4852050E623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D7E0F1-84CD-D0ED-EA12-907E2A76D6FC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16CD5D25-1F9E-BD2A-9B4B-ED8988FD9E5A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AA0FFE-61D9-835C-1C51-80F028E9B65A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528A3B00-D045-6579-CE6C-9F01BF4A35B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3C818A-51E2-3F8E-013B-08F51027F69A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50C62A94-9677-9CCF-182C-890B2D8D99DF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7DE8E46-8E54-CCED-B4F3-298A581E608C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2CD627EA-9468-794E-0205-0B0E4464972A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03D5BB5A-27C4-201E-A357-46A133482B84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2F06C8FA-A459-1B0D-7CB1-062E5B8BA7CA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A4CF2FA7-9C3D-7FAF-C86D-A68D3D720E45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1BCCFBE5-EB7A-1FE0-8BEA-D3A8645CDF3A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13D5F045-4424-0889-16EE-5F6334EC6DCE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5854C45A-962A-D4A1-EBE8-9609DD8964C3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8FC64A-F76A-AE61-15A5-EB00E70C9944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C255D934-63E2-FC9D-95D2-9CABCDF5006A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DC6FDF-EEEC-A168-F180-023EC0C2FD5A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4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영실업</a:t>
            </a:r>
            <a:r>
              <a:rPr sz="1600" spc="-4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꼬모조이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5053330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영실업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꼬모조이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2020.04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1993264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Interactive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new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media/Digital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Experience,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Conversion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영실업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유아스킨케어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‘꼬모조이’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신제품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론칭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목표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신제품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구매건수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13%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초과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맘타깃을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대상으로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여름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시즌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제품으로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여름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컨셉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Key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image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촬영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디자인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-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9247" y="3787140"/>
            <a:ext cx="2578735" cy="2578735"/>
            <a:chOff x="3889247" y="3787140"/>
            <a:chExt cx="2578735" cy="25787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8391" y="3796284"/>
              <a:ext cx="2560319" cy="25603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93819" y="3791712"/>
              <a:ext cx="2569845" cy="2569845"/>
            </a:xfrm>
            <a:custGeom>
              <a:avLst/>
              <a:gdLst/>
              <a:ahLst/>
              <a:cxnLst/>
              <a:rect l="l" t="t" r="r" b="b"/>
              <a:pathLst>
                <a:path w="2569845" h="2569845">
                  <a:moveTo>
                    <a:pt x="0" y="2569464"/>
                  </a:moveTo>
                  <a:lnTo>
                    <a:pt x="2569464" y="2569464"/>
                  </a:lnTo>
                  <a:lnTo>
                    <a:pt x="2569464" y="0"/>
                  </a:lnTo>
                  <a:lnTo>
                    <a:pt x="0" y="0"/>
                  </a:lnTo>
                  <a:lnTo>
                    <a:pt x="0" y="2569464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15567" y="3800855"/>
            <a:ext cx="2565400" cy="2565400"/>
            <a:chOff x="1115567" y="3800855"/>
            <a:chExt cx="2565400" cy="25654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1" y="3809999"/>
              <a:ext cx="2546604" cy="25466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0139" y="3805427"/>
              <a:ext cx="2555875" cy="2555875"/>
            </a:xfrm>
            <a:custGeom>
              <a:avLst/>
              <a:gdLst/>
              <a:ahLst/>
              <a:cxnLst/>
              <a:rect l="l" t="t" r="r" b="b"/>
              <a:pathLst>
                <a:path w="2555875" h="2555875">
                  <a:moveTo>
                    <a:pt x="0" y="2555748"/>
                  </a:moveTo>
                  <a:lnTo>
                    <a:pt x="2555748" y="2555748"/>
                  </a:lnTo>
                  <a:lnTo>
                    <a:pt x="2555748" y="0"/>
                  </a:lnTo>
                  <a:lnTo>
                    <a:pt x="0" y="0"/>
                  </a:lnTo>
                  <a:lnTo>
                    <a:pt x="0" y="2555748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749795" y="3494532"/>
            <a:ext cx="1854835" cy="2874645"/>
            <a:chOff x="6749795" y="3494532"/>
            <a:chExt cx="1854835" cy="28746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8939" y="3503676"/>
              <a:ext cx="1836420" cy="27461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54367" y="3499104"/>
              <a:ext cx="1845945" cy="2865120"/>
            </a:xfrm>
            <a:custGeom>
              <a:avLst/>
              <a:gdLst/>
              <a:ahLst/>
              <a:cxnLst/>
              <a:rect l="l" t="t" r="r" b="b"/>
              <a:pathLst>
                <a:path w="1845945" h="2865120">
                  <a:moveTo>
                    <a:pt x="0" y="2865120"/>
                  </a:moveTo>
                  <a:lnTo>
                    <a:pt x="1845564" y="2865120"/>
                  </a:lnTo>
                  <a:lnTo>
                    <a:pt x="1845564" y="0"/>
                  </a:lnTo>
                  <a:lnTo>
                    <a:pt x="0" y="0"/>
                  </a:lnTo>
                  <a:lnTo>
                    <a:pt x="0" y="286512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967471" y="798576"/>
            <a:ext cx="2566670" cy="2565400"/>
            <a:chOff x="7967471" y="798576"/>
            <a:chExt cx="2566670" cy="256540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6615" y="807720"/>
              <a:ext cx="2548128" cy="25466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972043" y="803148"/>
              <a:ext cx="2557780" cy="2555875"/>
            </a:xfrm>
            <a:custGeom>
              <a:avLst/>
              <a:gdLst/>
              <a:ahLst/>
              <a:cxnLst/>
              <a:rect l="l" t="t" r="r" b="b"/>
              <a:pathLst>
                <a:path w="2557779" h="2555875">
                  <a:moveTo>
                    <a:pt x="0" y="2555748"/>
                  </a:moveTo>
                  <a:lnTo>
                    <a:pt x="2557272" y="2555748"/>
                  </a:lnTo>
                  <a:lnTo>
                    <a:pt x="2557272" y="0"/>
                  </a:lnTo>
                  <a:lnTo>
                    <a:pt x="0" y="0"/>
                  </a:lnTo>
                  <a:lnTo>
                    <a:pt x="0" y="2555748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BE32E5D-8060-2FF6-AA5F-382742EC3599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B4AC371-D519-C9A9-A0EC-BFFF781B5221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F1183AF6-FF19-1795-4FD7-C6600B109E57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A29F6B-FD87-6440-8CE4-DB803567C698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07375F20-41D4-B218-A39E-E6E0524CB8A0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AA1EA3EA-3DFF-21F1-9E45-42E6E1EA86A5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57D5A3-8E69-24DC-10D3-38C1E43D8207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47393398-FA68-241F-1411-5DC5645922E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547759-8837-7E6A-90B0-54116D540C26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2B7B11E1-3DBF-3527-02AD-D4CC7070E38F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758AD1-A920-516E-EF22-0804AFB9C9F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B9026721-DABB-C757-31A6-72ED3775C54F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5D6F59E-3988-5E81-E380-4375B24C5801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EE371E0E-F3FB-299F-58B6-30C3EA268EDC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697BC1CD-DB76-2947-933B-06F69F8531E0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75137F87-D8F2-0688-A1C7-86E0724D0FC2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158C307F-82A8-A6CE-F459-7FDCAE151494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71CDF682-F4A1-AA60-4CDA-9D2F276D7301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9CF9C8BE-72DC-2695-D5D6-06D569F01FB0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9561B1DF-EF81-F489-C4BD-2BA4AB937F85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3A3186B-5579-B747-B0F8-158DCEA8A5D8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0BBB86DB-D70B-FB8E-B8EA-A8AC2E642924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BAFD77-7843-B347-DAD0-B47D3D20EBF0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30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롯데GRS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555815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롯데GRS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2018.0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3931285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Marketing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롯데GRS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내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‘T.G.I.프라이데이’,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‘빌라드샬롯’,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‘더푸드하우스‘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외식브랜드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마케팅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9539" marR="0" lvl="0" indent="-117475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30175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각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브랜드의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SNS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누적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방문자수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KPI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24%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초과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84785" marR="0" lvl="0" indent="-17272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5420" algn="l"/>
              </a:tabLst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‘T.G.I.프라이데이’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카카오톡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플러스친구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100,000명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84785" marR="0" lvl="0" indent="-17272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5420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‘빌라드샬롯’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전면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리뉴얼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03960" y="3656076"/>
            <a:ext cx="1628139" cy="2903220"/>
            <a:chOff x="1203960" y="3656076"/>
            <a:chExt cx="1628139" cy="29032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104" y="3665220"/>
              <a:ext cx="1609344" cy="28849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08532" y="3660648"/>
              <a:ext cx="1618615" cy="2894330"/>
            </a:xfrm>
            <a:custGeom>
              <a:avLst/>
              <a:gdLst/>
              <a:ahLst/>
              <a:cxnLst/>
              <a:rect l="l" t="t" r="r" b="b"/>
              <a:pathLst>
                <a:path w="1618614" h="2894329">
                  <a:moveTo>
                    <a:pt x="0" y="2894076"/>
                  </a:moveTo>
                  <a:lnTo>
                    <a:pt x="1618488" y="2894076"/>
                  </a:lnTo>
                  <a:lnTo>
                    <a:pt x="1618488" y="0"/>
                  </a:lnTo>
                  <a:lnTo>
                    <a:pt x="0" y="0"/>
                  </a:lnTo>
                  <a:lnTo>
                    <a:pt x="0" y="2894076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6007" y="816863"/>
            <a:ext cx="2026920" cy="545439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957571" y="3659123"/>
            <a:ext cx="1647825" cy="2877820"/>
            <a:chOff x="4957571" y="3659123"/>
            <a:chExt cx="1647825" cy="287782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7383" y="3665219"/>
              <a:ext cx="1621536" cy="28651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63667" y="3665219"/>
              <a:ext cx="1635760" cy="2865120"/>
            </a:xfrm>
            <a:custGeom>
              <a:avLst/>
              <a:gdLst/>
              <a:ahLst/>
              <a:cxnLst/>
              <a:rect l="l" t="t" r="r" b="b"/>
              <a:pathLst>
                <a:path w="1635759" h="2865120">
                  <a:moveTo>
                    <a:pt x="0" y="2865119"/>
                  </a:moveTo>
                  <a:lnTo>
                    <a:pt x="1635251" y="2865119"/>
                  </a:lnTo>
                  <a:lnTo>
                    <a:pt x="1635251" y="0"/>
                  </a:lnTo>
                  <a:lnTo>
                    <a:pt x="0" y="0"/>
                  </a:lnTo>
                  <a:lnTo>
                    <a:pt x="0" y="2865119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153155" y="3659123"/>
            <a:ext cx="1647825" cy="2877820"/>
            <a:chOff x="3153155" y="3659123"/>
            <a:chExt cx="1647825" cy="287782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9251" y="4930139"/>
              <a:ext cx="1635252" cy="15590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9251" y="3674363"/>
              <a:ext cx="1635252" cy="10896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9251" y="4488179"/>
              <a:ext cx="1635252" cy="441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9251" y="6310883"/>
              <a:ext cx="1635252" cy="2118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59251" y="3665219"/>
              <a:ext cx="1635760" cy="2865120"/>
            </a:xfrm>
            <a:custGeom>
              <a:avLst/>
              <a:gdLst/>
              <a:ahLst/>
              <a:cxnLst/>
              <a:rect l="l" t="t" r="r" b="b"/>
              <a:pathLst>
                <a:path w="1635760" h="2865120">
                  <a:moveTo>
                    <a:pt x="0" y="2865119"/>
                  </a:moveTo>
                  <a:lnTo>
                    <a:pt x="1635252" y="2865119"/>
                  </a:lnTo>
                  <a:lnTo>
                    <a:pt x="1635252" y="0"/>
                  </a:lnTo>
                  <a:lnTo>
                    <a:pt x="0" y="0"/>
                  </a:lnTo>
                  <a:lnTo>
                    <a:pt x="0" y="2865119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C642D28-78DF-B9C6-2DE5-190EC11E33D1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EC7605C-FC49-E1D2-D85E-5F5E95474745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C3ECF24-6369-C9B3-2E32-2A75BE53B5A1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8292A5-1F8C-9A17-51F9-40F7516A253B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2F3A7E5E-BB37-AD24-D7FE-4EF621755253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DE331362-4255-8C14-25F5-CE3029BAFDC4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E98E31-439C-28D6-77BF-4824995B7AC7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D1AAF141-69C9-2958-5304-A97796721477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24961E-01D2-03CE-9093-8610E962A32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EF00AD0-C704-2754-FC7C-AF66A13DF4D5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DEE1EF-0476-13D2-06C5-03A997A4ACF0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9A6CB6CB-CEAB-841B-94B9-15E422012D50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AA86109-A11F-5E21-E4E9-AB939F1871A3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7AC732B-AAC6-2140-5022-EEFB94DA8F53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25F100D-D74B-183C-EE48-45AA421C24E9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8F409B3A-9722-7C50-CF9B-14ACD3A98144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1EB2920F-D47B-2069-732C-E8944914C30D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463E1EC9-A7CB-05BE-A51B-0187DC247CDC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8B3F4ED2-D852-6FD4-489D-E8721BD393D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8DB9F234-924B-0F85-0DE8-2FBDF96B824A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0F9C9A-91CA-BAAB-6675-D5150082AF6D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B224B742-AB7A-48E5-205F-078B8DA4EBCB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12CD05-FC29-54FD-8A5C-9B72BD83F786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60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창의와탐구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711" y="1340307"/>
            <a:ext cx="4683760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창의와탐구(와이즈만</a:t>
            </a:r>
            <a:r>
              <a:rPr kumimoji="0" sz="12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영재교육)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2019.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Campaign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Experience,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Conversion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타깃을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대상으로,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창의력진단검사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신청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목표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신청률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33%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증가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평균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전환단가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15,000원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감소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유입부터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신청완료까지의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전환율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평균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2.5%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이내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유지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타깃을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집중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공략한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맘카페(커뮤니티)와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부모앱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노출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전략으로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전환수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확대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0104" y="807719"/>
            <a:ext cx="3436620" cy="34366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332" y="4354067"/>
            <a:ext cx="2273808" cy="22738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5700" y="4354067"/>
            <a:ext cx="2275331" cy="22738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77355" y="4354067"/>
            <a:ext cx="2275331" cy="227380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852917" y="4354067"/>
            <a:ext cx="2273807" cy="2345741"/>
            <a:chOff x="8852916" y="4354067"/>
            <a:chExt cx="2273807" cy="2345741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2916" y="4354067"/>
              <a:ext cx="2273807" cy="22738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69880" y="6574840"/>
              <a:ext cx="109727" cy="124968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34BF2A5-482A-6AF1-8E2A-1CB575960653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C85302E-05BD-B2A4-E852-4079675E740A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C109B0F7-03B4-4F07-2677-6C3DF2F8F570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C20326-0874-80B1-5E7F-4C38075A32D4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A9F1CF69-9B41-64F4-4D89-6E5C1F0C1BE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A7A1DFC8-5331-2D6D-176D-5DF12AD6509E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0B83C36-49D5-F865-FD91-A56E91EDF684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BC9345E1-4795-4632-5F24-0ADF649F49E1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BDCDB4-5157-1E12-5E46-4E775BCA75B4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1EF3D869-22F6-6F82-03EC-54F64CCA7AE2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75FF4B-7B6F-878F-9D21-C2B0083E2B5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BDDED843-7DC8-31B6-D6CB-9F0CD445CAD4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7A8AF0-1B37-D699-E2E7-47535F9EBB36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251D1928-B384-2804-DB76-05FFB51BCA1B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8BD2A2B7-43E0-5B9B-BF99-43F05282D8B5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A78D272D-D09F-179D-1AFB-E551BA67AD59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3C1AEAEE-D555-6831-7730-B0E46F96C769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1ECBF3E7-E3D4-0010-1376-75078AE21D0A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DD40A392-D7AD-7678-9B78-A1BE10D6875A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7FB7EF3B-14B1-3251-779C-F3B6C444D85B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14C95E3-2894-59AA-3B21-DB1C73428947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82F83B14-15C1-44C5-A366-EC7AA0FD6073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AF45BE-5556-5A72-6B6A-F1F96AFB32C6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16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dirty="0">
                <a:solidFill>
                  <a:srgbClr val="404040"/>
                </a:solidFill>
                <a:latin typeface="HG꼬딕씨 40g"/>
                <a:cs typeface="HG꼬딕씨 40g"/>
              </a:rPr>
              <a:t>Hertz</a:t>
            </a:r>
            <a:r>
              <a:rPr sz="1600" spc="-3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HG꼬딕씨 40g"/>
                <a:cs typeface="HG꼬딕씨 40g"/>
              </a:rPr>
              <a:t>Korea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711" y="1340307"/>
            <a:ext cx="39427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Hertz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2018.01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88265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Interactive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new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media/Digital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공식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페이스북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채널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개설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팔로워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8,000명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2030의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여행에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관심이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많은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젊은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대상으로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콘텐츠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발행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1560" y="3419855"/>
            <a:ext cx="2188845" cy="2924810"/>
            <a:chOff x="1051560" y="3419855"/>
            <a:chExt cx="2188845" cy="29248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704" y="3428999"/>
              <a:ext cx="2170176" cy="28699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6132" y="3424427"/>
              <a:ext cx="2179320" cy="2915920"/>
            </a:xfrm>
            <a:custGeom>
              <a:avLst/>
              <a:gdLst/>
              <a:ahLst/>
              <a:cxnLst/>
              <a:rect l="l" t="t" r="r" b="b"/>
              <a:pathLst>
                <a:path w="2179320" h="2915920">
                  <a:moveTo>
                    <a:pt x="0" y="2915412"/>
                  </a:moveTo>
                  <a:lnTo>
                    <a:pt x="2179320" y="2915412"/>
                  </a:lnTo>
                  <a:lnTo>
                    <a:pt x="2179320" y="0"/>
                  </a:lnTo>
                  <a:lnTo>
                    <a:pt x="0" y="0"/>
                  </a:lnTo>
                  <a:lnTo>
                    <a:pt x="0" y="2915412"/>
                  </a:lnTo>
                  <a:close/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482340" y="3419855"/>
            <a:ext cx="1813560" cy="2910840"/>
            <a:chOff x="3482340" y="3419855"/>
            <a:chExt cx="1813560" cy="29108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1484" y="3428999"/>
              <a:ext cx="1795272" cy="2892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86912" y="3424427"/>
              <a:ext cx="1804670" cy="2901950"/>
            </a:xfrm>
            <a:custGeom>
              <a:avLst/>
              <a:gdLst/>
              <a:ahLst/>
              <a:cxnLst/>
              <a:rect l="l" t="t" r="r" b="b"/>
              <a:pathLst>
                <a:path w="1804670" h="2901950">
                  <a:moveTo>
                    <a:pt x="0" y="2901696"/>
                  </a:moveTo>
                  <a:lnTo>
                    <a:pt x="1804415" y="2901696"/>
                  </a:lnTo>
                  <a:lnTo>
                    <a:pt x="1804415" y="0"/>
                  </a:lnTo>
                  <a:lnTo>
                    <a:pt x="0" y="0"/>
                  </a:lnTo>
                  <a:lnTo>
                    <a:pt x="0" y="2901696"/>
                  </a:lnTo>
                  <a:close/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1828" y="5015484"/>
            <a:ext cx="2392679" cy="13060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1828" y="3429000"/>
            <a:ext cx="2420112" cy="137007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2423" y="807719"/>
            <a:ext cx="3531108" cy="243382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06740" y="3438144"/>
            <a:ext cx="2170176" cy="217017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DFDFB01B-3839-3D5E-0A3E-3E01104FCF74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2CDBEAD-26BC-A883-6881-FC7089F5CDD6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B7BFBCE0-2AA8-AE98-3E73-2A8261429E86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53A3C0-83D6-97B3-334A-99B36FB71C32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6CEFF728-70F5-A8A0-989B-0A010D4F0B55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E7FB6702-C5AA-5B1F-5F5C-80777750873C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C93AB4-3D8C-CABE-BAD2-61723D7B5993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0467FE49-DE57-E194-9202-7B91CC05F346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97A30C-8DAD-5D1C-E42F-B1CF8BE1B4A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1BD38873-35FC-8D6F-749A-B1DC8B58F66A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9B0434-9C38-C6B9-D2DD-F26F9F9A9BEB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228DBD37-EAC2-49A2-5373-7592E67F10C0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A510B9-06FA-D9B9-FB56-7976B463EF58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7FB5D939-6569-8824-FB3C-65B5CE8DA2B9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132044D-F45D-9ECC-7040-F5C4C69ADA34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D12AAB2F-D169-4963-7764-EDC9CF9E35AF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4254C84A-8C72-D997-F2DC-B15F836BBCEB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7792A26A-A4B4-521F-C528-3B7B403A5CBD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32802FDA-B346-068A-6344-7918F17AF09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BA8CE941-9C1A-07AB-3E9C-996A8BAAC1F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08D45FD-F1FF-1626-AE83-1F32F94E103C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0E6E6AD3-B103-0692-8DB7-48AECE065277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99DAFF-EDFA-B923-7503-40D66A4C4B0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209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EAGON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425513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이건홀딩스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2019.01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119507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Interactive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new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media/Digital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이건홀딩스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‘이건창호’,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‘이건마루‘,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‘이건라움‘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마케팅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공식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블로그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채널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전년대비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총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조회수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47%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증가,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총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방문자수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46% 증가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공식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유튜브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채널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구독자수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KPI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대비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66%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초과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1692" y="815339"/>
            <a:ext cx="4062984" cy="22860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197351" y="3461003"/>
            <a:ext cx="1874520" cy="3066415"/>
            <a:chOff x="3197351" y="3461003"/>
            <a:chExt cx="1874520" cy="30664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6495" y="3506760"/>
              <a:ext cx="1856232" cy="30022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01923" y="3465575"/>
              <a:ext cx="1865630" cy="3057525"/>
            </a:xfrm>
            <a:custGeom>
              <a:avLst/>
              <a:gdLst/>
              <a:ahLst/>
              <a:cxnLst/>
              <a:rect l="l" t="t" r="r" b="b"/>
              <a:pathLst>
                <a:path w="1865629" h="3057525">
                  <a:moveTo>
                    <a:pt x="0" y="3057144"/>
                  </a:moveTo>
                  <a:lnTo>
                    <a:pt x="1865376" y="3057144"/>
                  </a:lnTo>
                  <a:lnTo>
                    <a:pt x="1865376" y="0"/>
                  </a:lnTo>
                  <a:lnTo>
                    <a:pt x="0" y="0"/>
                  </a:lnTo>
                  <a:lnTo>
                    <a:pt x="0" y="3057144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35380" y="3461003"/>
            <a:ext cx="1838325" cy="3066415"/>
            <a:chOff x="1135380" y="3461003"/>
            <a:chExt cx="1838325" cy="30664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524" y="3470147"/>
              <a:ext cx="1819656" cy="300681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39952" y="3465575"/>
              <a:ext cx="1828800" cy="3057525"/>
            </a:xfrm>
            <a:custGeom>
              <a:avLst/>
              <a:gdLst/>
              <a:ahLst/>
              <a:cxnLst/>
              <a:rect l="l" t="t" r="r" b="b"/>
              <a:pathLst>
                <a:path w="1828800" h="3057525">
                  <a:moveTo>
                    <a:pt x="0" y="3057144"/>
                  </a:moveTo>
                  <a:lnTo>
                    <a:pt x="1828800" y="3057144"/>
                  </a:lnTo>
                  <a:lnTo>
                    <a:pt x="1828800" y="0"/>
                  </a:lnTo>
                  <a:lnTo>
                    <a:pt x="0" y="0"/>
                  </a:lnTo>
                  <a:lnTo>
                    <a:pt x="0" y="3057144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5503" y="4096511"/>
            <a:ext cx="2395728" cy="239572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92211" y="4133088"/>
            <a:ext cx="2397252" cy="2359152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FFC91374-F4BE-77FA-C501-1BECDA0E5934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A260268-DF5D-BFBB-CCD2-B6BE13088BEC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11268FFD-CE15-F705-DCF4-D20D9A056B56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58B5B83-4400-D8AC-A1CF-845CAB544C7A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A1882B3B-05AB-B4B2-3693-8E2D8F91DDED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C12C5881-9E2E-EADC-16CB-E0C65F28721B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220845-CD36-0666-996D-17BD72C30593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299EAD28-C6AD-D49E-F16B-482E8DDA12F9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30A398-AFB7-3F72-341C-144CCEF81060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98E4B739-1716-9616-8A56-679745DD42A2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1A0156-B5C7-4D8D-8DA8-DE2F2B28889A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02A39C34-7C0A-CDD7-784D-30A16EF74AC7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8460E4-E4AD-4729-330A-F5E3E5474956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EC53527C-9D7D-580F-6929-44BEE3479EBD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DA232181-2999-B4A9-F6F7-020358886BAC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D1221962-18B9-5FE9-EA5E-893843355CA5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E8EE5FAC-7509-7F63-E024-A161A65C1B9C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1AA04BC8-6548-1FDC-BE3E-92ED3926439D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E8616545-D38E-D3D2-161B-57D432EA2AC6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734D21D2-B1F2-5AF5-3C7F-31A9A380B2E4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EABC67-DA35-CF59-AFBC-43F1484BA8EC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F6CA8007-D1AE-2BC9-1323-186E19294B64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E3327F-1E9A-5B75-B492-DA36F114E0A8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125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카이스트</a:t>
            </a:r>
            <a:r>
              <a:rPr sz="1600" spc="-5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dirty="0">
                <a:solidFill>
                  <a:srgbClr val="404040"/>
                </a:solidFill>
                <a:latin typeface="HG꼬딕씨 40g"/>
                <a:cs typeface="HG꼬딕씨 40g"/>
              </a:rPr>
              <a:t>경영대학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4660900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카이스트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경영대학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2019.03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319659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AD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카이스트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경영대학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인지도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향상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경영대학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내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과정의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지원자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모집을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학기별 신입생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지원자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모집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광고 집행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84785" marR="0" lvl="0" indent="-17272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5420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최고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경영자과정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AIM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전년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모집률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19%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84785" marR="0" lvl="0" indent="-17272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5420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정보경영프로그램</a:t>
            </a: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전년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모집률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15%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84785" marR="0" lvl="0" indent="-17272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5420" algn="l"/>
              </a:tabLst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EMBA과정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대비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모집률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25%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상승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93335" y="3063239"/>
            <a:ext cx="2060575" cy="3416935"/>
            <a:chOff x="4593335" y="3063239"/>
            <a:chExt cx="2060575" cy="34169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2479" y="3072383"/>
              <a:ext cx="2042160" cy="33985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97907" y="3067811"/>
              <a:ext cx="2051685" cy="3408045"/>
            </a:xfrm>
            <a:custGeom>
              <a:avLst/>
              <a:gdLst/>
              <a:ahLst/>
              <a:cxnLst/>
              <a:rect l="l" t="t" r="r" b="b"/>
              <a:pathLst>
                <a:path w="2051684" h="3408045">
                  <a:moveTo>
                    <a:pt x="0" y="3407664"/>
                  </a:moveTo>
                  <a:lnTo>
                    <a:pt x="2051304" y="3407664"/>
                  </a:lnTo>
                  <a:lnTo>
                    <a:pt x="2051304" y="0"/>
                  </a:lnTo>
                  <a:lnTo>
                    <a:pt x="0" y="0"/>
                  </a:lnTo>
                  <a:lnTo>
                    <a:pt x="0" y="3407664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627876" y="1136903"/>
            <a:ext cx="4502150" cy="1557655"/>
            <a:chOff x="6627876" y="1136903"/>
            <a:chExt cx="4502150" cy="155765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0924" y="1139951"/>
              <a:ext cx="4495800" cy="15062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629400" y="1138427"/>
              <a:ext cx="4498975" cy="1554480"/>
            </a:xfrm>
            <a:custGeom>
              <a:avLst/>
              <a:gdLst/>
              <a:ahLst/>
              <a:cxnLst/>
              <a:rect l="l" t="t" r="r" b="b"/>
              <a:pathLst>
                <a:path w="4498975" h="1554480">
                  <a:moveTo>
                    <a:pt x="0" y="1554480"/>
                  </a:moveTo>
                  <a:lnTo>
                    <a:pt x="4498848" y="1554480"/>
                  </a:lnTo>
                  <a:lnTo>
                    <a:pt x="4498848" y="0"/>
                  </a:lnTo>
                  <a:lnTo>
                    <a:pt x="0" y="0"/>
                  </a:lnTo>
                  <a:lnTo>
                    <a:pt x="0" y="15544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790943" y="3063239"/>
            <a:ext cx="2060575" cy="3416935"/>
            <a:chOff x="6790943" y="3063239"/>
            <a:chExt cx="2060575" cy="341693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0087" y="3072383"/>
              <a:ext cx="2042159" cy="33985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95515" y="3067811"/>
              <a:ext cx="2051685" cy="3408045"/>
            </a:xfrm>
            <a:custGeom>
              <a:avLst/>
              <a:gdLst/>
              <a:ahLst/>
              <a:cxnLst/>
              <a:rect l="l" t="t" r="r" b="b"/>
              <a:pathLst>
                <a:path w="2051684" h="3408045">
                  <a:moveTo>
                    <a:pt x="0" y="3407664"/>
                  </a:moveTo>
                  <a:lnTo>
                    <a:pt x="2051303" y="3407664"/>
                  </a:lnTo>
                  <a:lnTo>
                    <a:pt x="2051303" y="0"/>
                  </a:lnTo>
                  <a:lnTo>
                    <a:pt x="0" y="0"/>
                  </a:lnTo>
                  <a:lnTo>
                    <a:pt x="0" y="3407664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988552" y="3063239"/>
            <a:ext cx="2121535" cy="3426460"/>
            <a:chOff x="8988552" y="3063239"/>
            <a:chExt cx="2121535" cy="342646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7696" y="3108976"/>
              <a:ext cx="2103120" cy="337107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93124" y="3067811"/>
              <a:ext cx="2112645" cy="3416935"/>
            </a:xfrm>
            <a:custGeom>
              <a:avLst/>
              <a:gdLst/>
              <a:ahLst/>
              <a:cxnLst/>
              <a:rect l="l" t="t" r="r" b="b"/>
              <a:pathLst>
                <a:path w="2112645" h="3416935">
                  <a:moveTo>
                    <a:pt x="0" y="3416808"/>
                  </a:moveTo>
                  <a:lnTo>
                    <a:pt x="2112264" y="3416808"/>
                  </a:lnTo>
                  <a:lnTo>
                    <a:pt x="2112264" y="0"/>
                  </a:lnTo>
                  <a:lnTo>
                    <a:pt x="0" y="0"/>
                  </a:lnTo>
                  <a:lnTo>
                    <a:pt x="0" y="3416808"/>
                  </a:lnTo>
                  <a:close/>
                </a:path>
              </a:pathLst>
            </a:custGeom>
            <a:ln w="9143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37844" y="3820667"/>
            <a:ext cx="3268979" cy="2659380"/>
            <a:chOff x="1037844" y="3820667"/>
            <a:chExt cx="3268979" cy="265938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6988" y="3829811"/>
              <a:ext cx="3250691" cy="264109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42416" y="3825239"/>
              <a:ext cx="3260090" cy="2650490"/>
            </a:xfrm>
            <a:custGeom>
              <a:avLst/>
              <a:gdLst/>
              <a:ahLst/>
              <a:cxnLst/>
              <a:rect l="l" t="t" r="r" b="b"/>
              <a:pathLst>
                <a:path w="3260090" h="2650490">
                  <a:moveTo>
                    <a:pt x="0" y="2650236"/>
                  </a:moveTo>
                  <a:lnTo>
                    <a:pt x="3259836" y="2650236"/>
                  </a:lnTo>
                  <a:lnTo>
                    <a:pt x="3259836" y="0"/>
                  </a:lnTo>
                  <a:lnTo>
                    <a:pt x="0" y="0"/>
                  </a:lnTo>
                  <a:lnTo>
                    <a:pt x="0" y="2650236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1334917-E5B0-F531-00D9-B7C118ECA1B4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44C28BF4-2FDB-DEB8-A0B9-BDB756B981FF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D724ABC8-18DB-7BAA-B920-30CCE8B6AAB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51A701-2CDF-A56C-2C5A-1F80EE9AA508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F8F7C62C-28F8-B882-3F8A-D7EDB20E56CA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B5F46122-E812-0362-CD8C-D64206E91500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40EB26-D1AF-9D1F-71CF-D9FA3D552123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39645F34-A752-7FC7-5CAE-36DA841999B6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4168CD-8F05-5B5C-1A17-6C8C54A61225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52AC590D-E2AA-200D-8065-E2E49038BEB5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AD2863A-72D5-2DA9-7C04-8C669516D0BE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5ED75D69-8B06-75F8-5894-585D63ED5EA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392FB3-7E13-0DDB-5B06-21CDFE4877AE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041BEF48-52BE-79F4-C518-4A56B2AE22F1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6709A8EC-5C00-8FD6-E3C4-4660F5DF573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2876F37B-6CD1-AF4D-5B44-03A1B4747AA4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1C390D4E-B7BC-8CF9-A675-47F5558B9D75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E2E66E75-0756-889A-E150-4ACA6E5C6131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500B89AF-2F21-66E4-8737-35A39BE8A7E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8F11BFB4-EEBB-09D1-43EA-9041E458C6AD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CA7430-EF91-8B2C-EF9D-A93D3359E175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5283DCEB-D76A-C014-A9F3-A5448099C677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5E5A8E-CD24-E4C5-216F-C79AAEEE1C82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790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4996" y="816863"/>
            <a:ext cx="4683252" cy="2842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0771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Kiehl’s</a:t>
            </a:r>
            <a:r>
              <a:rPr sz="1600" spc="-1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Dermatologist</a:t>
            </a:r>
            <a:r>
              <a:rPr sz="1600" spc="2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HG꼬딕씨 40g"/>
                <a:cs typeface="HG꼬딕씨 40g"/>
              </a:rPr>
              <a:t>Solutions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340307"/>
            <a:ext cx="462089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KIEHL’S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2014.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156083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Interactive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new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media/Digital</a:t>
            </a:r>
            <a:r>
              <a:rPr kumimoji="0" sz="1200" b="0" i="0" u="none" strike="noStrike" kern="1200" cap="none" spc="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키엘의 신제품 라인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Dermatologist Solution을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웹과 모바일을 통해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효과적으로 알리기 위해, 먼저 키엘의 메인 타겟인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25~35세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젊은 직장인들이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많이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찾는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페이스북과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유튜브를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통해 캠페인을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홍보함.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69596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자신의 사진과 이름을 업로드하여 인터렉티브 무비를 제작하고,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Dermatologist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Solutions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샘플을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받을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수 있도록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구축함.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총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5,000건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이상의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무비가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제작되었고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2,000건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이상의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매장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방문이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발생함.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62227" y="4611623"/>
            <a:ext cx="10066020" cy="1882139"/>
            <a:chOff x="1062227" y="4611623"/>
            <a:chExt cx="10066020" cy="188213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227" y="4611623"/>
              <a:ext cx="3329940" cy="18775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7219" y="4613147"/>
              <a:ext cx="3328416" cy="1876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0687" y="4611623"/>
              <a:ext cx="3337559" cy="18821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169145" y="3689350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810DAC7-FA16-1D2F-F676-22FA92759ACC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B6E47D5-92DD-A3B0-D012-E209B2BACE71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16323093-6122-0E0C-3534-0AE1A444D0FC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995CF2-C3FE-0933-E7E5-3565224E36D2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2768EFD4-099D-A79C-B01D-51914287CA8A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FAEBB23F-DB68-11D3-810E-C7F372AEBADA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0265A0-220F-16ED-243E-4DC8BC1BE8F0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93774014-8634-BB37-D83A-463A57CE2968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3223A8-53D5-CB33-F68D-375B08C3EBB9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F9842EBA-8AA9-20F1-A5F0-704DA3044D3D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EDA86D-6616-D15F-2613-738EDE89786B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AB817842-B6B9-B8F3-B5AA-0BB483525B0D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2B25BF-074A-BF79-5263-0F84870BB321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0F00B86E-DCFD-6F18-9B31-2B7B3E0A0B4D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A6CCA18B-4897-378C-3A4E-CE3BD5B009EB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353EA561-CAC0-C580-8A0B-72FAA6857C6E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10C91962-3759-6909-0BEA-29E2115AD298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8B676ECB-97A6-B320-FC9B-A4A8114E837A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33B8A56F-4942-E559-A87B-28386F8F1D97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E574C46D-DE6C-9412-9F5D-7A1E316CFDC5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246E5F-9DFD-D545-EACC-9903E434C819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8714AA7B-DF72-75F1-405C-FA37B992D0F6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649C09-ED54-10E2-9B50-D0116ECFF34F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32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000" y="1080000"/>
            <a:ext cx="742511" cy="2549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회사명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대표이사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설립일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임직원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 </a:t>
            </a:r>
            <a:b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고객사</a:t>
            </a:r>
            <a:endParaRPr lang="en-US" altLang="ko-KR" sz="1200" dirty="0">
              <a:solidFill>
                <a:schemeClr val="bg2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LG체_v0.1OTF SemiBold" panose="020B0600000101010101" pitchFamily="34" charset="-127"/>
                <a:ea typeface="LG체_v0.1OTF SemiBold" panose="020B0600000101010101" pitchFamily="34" charset="-127"/>
                <a:cs typeface="Times New Roman" panose="02020603050405020304" pitchFamily="18" charset="0"/>
              </a:rPr>
              <a:t> </a:t>
            </a:r>
            <a:endParaRPr lang="ko-KR" altLang="en-US" sz="1200" dirty="0">
              <a:solidFill>
                <a:schemeClr val="bg2">
                  <a:lumMod val="50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0300723-BF8A-45BA-9463-651F304070EF}"/>
              </a:ext>
            </a:extLst>
          </p:cNvPr>
          <p:cNvGrpSpPr/>
          <p:nvPr/>
        </p:nvGrpSpPr>
        <p:grpSpPr>
          <a:xfrm>
            <a:off x="690377" y="205793"/>
            <a:ext cx="10812713" cy="299814"/>
            <a:chOff x="1495051" y="208723"/>
            <a:chExt cx="10812713" cy="299814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9D8731C0-C675-4378-A738-8F4D360085F9}"/>
                </a:ext>
              </a:extLst>
            </p:cNvPr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120DB0-DCD1-482F-A914-D518F426E9F1}"/>
                </a:ext>
              </a:extLst>
            </p:cNvPr>
            <p:cNvSpPr txBox="1"/>
            <p:nvPr/>
          </p:nvSpPr>
          <p:spPr>
            <a:xfrm>
              <a:off x="1832619" y="209537"/>
              <a:ext cx="8461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17B048FD-C1FE-41D1-BE5E-9E98B6D4AB4A}"/>
                </a:ext>
              </a:extLst>
            </p:cNvPr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966A9E-7EB6-4B1C-9953-9102898C7B89}"/>
                </a:ext>
              </a:extLst>
            </p:cNvPr>
            <p:cNvSpPr txBox="1"/>
            <p:nvPr/>
          </p:nvSpPr>
          <p:spPr>
            <a:xfrm>
              <a:off x="3344272" y="218245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D8F2F923-CAF3-4C97-A940-25C197678E82}"/>
                </a:ext>
              </a:extLst>
            </p:cNvPr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FC7FCD46-3F83-4759-97CD-3DEBEC383CE7}"/>
                </a:ext>
              </a:extLst>
            </p:cNvPr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B8ABA579-A566-471E-8E5B-F915C66BF977}"/>
                </a:ext>
              </a:extLst>
            </p:cNvPr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8DB13A04-9DB5-4ADB-AF76-C03CD09FD3FB}"/>
                </a:ext>
              </a:extLst>
            </p:cNvPr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7B755CE0-15FC-4926-A703-6E89B58FC9C8}"/>
                </a:ext>
              </a:extLst>
            </p:cNvPr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EE7F6FF5-F7D5-45B8-8A4D-CB2B42DF945F}"/>
                </a:ext>
              </a:extLst>
            </p:cNvPr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2D01B597-D0A9-4A79-9117-652FC70A4166}"/>
                </a:ext>
              </a:extLst>
            </p:cNvPr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4456FB69-F0D5-44FC-B3CD-F1276F4A88E2}"/>
                </a:ext>
              </a:extLst>
            </p:cNvPr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700C998C-C0FC-4336-A3DE-9D2B28D6E3E4}"/>
                </a:ext>
              </a:extLst>
            </p:cNvPr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C8C0395C-8A25-406A-8354-236F0BAEA9FB}"/>
                </a:ext>
              </a:extLst>
            </p:cNvPr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125255EF-259E-4A32-A2B4-286065399C23}"/>
                </a:ext>
              </a:extLst>
            </p:cNvPr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F50BB7CA-14A4-4A56-8834-2660715E15E4}"/>
                </a:ext>
              </a:extLst>
            </p:cNvPr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그림 72">
            <a:extLst>
              <a:ext uri="{FF2B5EF4-FFF2-40B4-BE49-F238E27FC236}">
                <a16:creationId xmlns:a16="http://schemas.microsoft.com/office/drawing/2014/main" id="{0EAA159D-EEE3-4948-9E37-DAB34D82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119" y="1574437"/>
            <a:ext cx="2642012" cy="464892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7386851-7EF0-4243-934B-043DBBD95067}"/>
              </a:ext>
            </a:extLst>
          </p:cNvPr>
          <p:cNvSpPr txBox="1"/>
          <p:nvPr/>
        </p:nvSpPr>
        <p:spPr>
          <a:xfrm>
            <a:off x="1440000" y="2753422"/>
            <a:ext cx="3853940" cy="3824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주요 수상 내역</a:t>
            </a:r>
            <a:endParaRPr lang="en-US" altLang="ko-KR" sz="1200" dirty="0">
              <a:solidFill>
                <a:schemeClr val="bg2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2018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대한민국소셜미디어대상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대상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 광고대상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3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_TV,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인쇄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대한민국 광고대상 금은동상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10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인쇄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라디오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홍보물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TV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올해의 광고대상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한국의 성공캠페인 대상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서울영상광고제 금상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특별상 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LACP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어워드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금상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회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미국커뮤니케이션연맹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홈페이지 굿 디자인 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여성 소비자가 뽑은 좋은 브랜드상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PR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대상</a:t>
            </a: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_PR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협회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지속가능경영대상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• </a:t>
            </a:r>
            <a:r>
              <a:rPr lang="en-US" altLang="ko-KR" sz="1050" dirty="0">
                <a:solidFill>
                  <a:srgbClr val="00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• </a:t>
            </a:r>
            <a:r>
              <a:rPr lang="ko-KR" altLang="en-US" sz="1050" dirty="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국제이러닝박람회</a:t>
            </a:r>
            <a:r>
              <a:rPr lang="ko-KR" altLang="en-US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교육부장관상</a:t>
            </a:r>
            <a:endParaRPr lang="en-US" altLang="ko-KR" sz="1050" dirty="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800" dirty="0">
              <a:solidFill>
                <a:schemeClr val="accent1">
                  <a:lumMod val="75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2">
                    <a:lumMod val="50000"/>
                  </a:schemeClr>
                </a:solidFill>
                <a:latin typeface="LG체_v0.1OTF SemiBold" panose="020B0600000101010101" pitchFamily="34" charset="-127"/>
                <a:ea typeface="LG체_v0.1OTF SemiBold" panose="020B0600000101010101" pitchFamily="34" charset="-127"/>
                <a:cs typeface="Times New Roman" panose="02020603050405020304" pitchFamily="18" charset="0"/>
              </a:rPr>
              <a:t> </a:t>
            </a:r>
            <a:endParaRPr lang="ko-KR" altLang="en-US" dirty="0">
              <a:solidFill>
                <a:schemeClr val="bg2">
                  <a:lumMod val="50000"/>
                </a:schemeClr>
              </a:solidFill>
              <a:latin typeface="LG체_v0.1OTF SemiBold" panose="020B0600000101010101" pitchFamily="34" charset="-127"/>
              <a:ea typeface="LG체_v0.1OTF SemiBold" panose="020B0600000101010101" pitchFamily="34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EB5A0A-C820-4D17-A122-17515507779B}"/>
              </a:ext>
            </a:extLst>
          </p:cNvPr>
          <p:cNvSpPr txBox="1"/>
          <p:nvPr/>
        </p:nvSpPr>
        <p:spPr>
          <a:xfrm>
            <a:off x="2271275" y="1080000"/>
            <a:ext cx="1837362" cy="2073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봄센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주식회사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오덕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2017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7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월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일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/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30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명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(2020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12</a:t>
            </a:r>
            <a:r>
              <a:rPr lang="ko-KR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월 기준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)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20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여개 사 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5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5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5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4F7D4A4-27CD-43F0-A591-2B3DC0A07F21}"/>
              </a:ext>
            </a:extLst>
          </p:cNvPr>
          <p:cNvSpPr txBox="1"/>
          <p:nvPr/>
        </p:nvSpPr>
        <p:spPr>
          <a:xfrm>
            <a:off x="4236866" y="210810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Vision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2A0087-1A29-4928-9930-9C7BC129634F}"/>
              </a:ext>
            </a:extLst>
          </p:cNvPr>
          <p:cNvSpPr txBox="1"/>
          <p:nvPr/>
        </p:nvSpPr>
        <p:spPr>
          <a:xfrm>
            <a:off x="7301368" y="222840"/>
            <a:ext cx="69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Service</a:t>
            </a:r>
            <a:endParaRPr lang="ko-KR" altLang="en-US" sz="1200" dirty="0">
              <a:solidFill>
                <a:sysClr val="windowText" lastClr="000000"/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8983B1-1152-4256-BE3B-7A8E51F26B34}"/>
              </a:ext>
            </a:extLst>
          </p:cNvPr>
          <p:cNvSpPr txBox="1"/>
          <p:nvPr/>
        </p:nvSpPr>
        <p:spPr>
          <a:xfrm>
            <a:off x="8657890" y="222840"/>
            <a:ext cx="1077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Organization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F40A72-FABB-42FC-B53F-78934E713C4A}"/>
              </a:ext>
            </a:extLst>
          </p:cNvPr>
          <p:cNvSpPr txBox="1"/>
          <p:nvPr/>
        </p:nvSpPr>
        <p:spPr>
          <a:xfrm>
            <a:off x="10356075" y="222840"/>
            <a:ext cx="781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Portfolio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0710668-9430-4701-A729-214FF90C6F0D}"/>
              </a:ext>
            </a:extLst>
          </p:cNvPr>
          <p:cNvSpPr txBox="1"/>
          <p:nvPr/>
        </p:nvSpPr>
        <p:spPr>
          <a:xfrm>
            <a:off x="5680823" y="210810"/>
            <a:ext cx="816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Business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2204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800" y="810768"/>
            <a:ext cx="5213985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20"/>
              </a:spcBef>
            </a:pPr>
            <a:r>
              <a:rPr sz="1600" spc="-15" dirty="0">
                <a:solidFill>
                  <a:srgbClr val="404040"/>
                </a:solidFill>
                <a:latin typeface="HG꼬딕씨 40g"/>
                <a:cs typeface="HG꼬딕씨 40g"/>
              </a:rPr>
              <a:t>Downy</a:t>
            </a:r>
            <a:r>
              <a:rPr sz="1600" spc="2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Winter</a:t>
            </a:r>
            <a:r>
              <a:rPr sz="1600" spc="1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Romance</a:t>
            </a:r>
            <a:r>
              <a:rPr sz="1600" spc="2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Campaign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539" y="1184275"/>
            <a:ext cx="43688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P&amp;G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DOWNY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2016.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2300605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Digital/Social Promotion </a:t>
            </a:r>
            <a:r>
              <a:rPr kumimoji="0" sz="1200" b="0" i="0" u="none" strike="noStrike" kern="1200" cap="none" spc="-2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‘평범한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일상이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윈터로맨스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향기로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로맨틱한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무드로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변한다’는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메시지로,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3편의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TVC 제작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및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연계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디지털/소셜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프로모션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‘가장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로맨틱한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영상에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투표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해주세요’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연계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이벤트는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단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20일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동안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8,000명의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참여자와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클릭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수는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8만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뷰가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집계됨.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4996" y="819911"/>
            <a:ext cx="4683252" cy="28300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50036" y="4605528"/>
            <a:ext cx="6699884" cy="1884045"/>
            <a:chOff x="1050036" y="4605528"/>
            <a:chExt cx="6699884" cy="18840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036" y="4605528"/>
              <a:ext cx="3343655" cy="1883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39" y="4617720"/>
              <a:ext cx="3314700" cy="18684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04404" y="4611623"/>
            <a:ext cx="3331463" cy="18775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69145" y="3697985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E6C25D3-45D7-0BDE-FD5F-258FF3B2FF80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CB59031-833C-E233-1C9A-24A82F2BDEAD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EAF64FC3-B14F-F796-A319-14B9EEBC9D80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ADF631-0E26-2DD5-0583-3A6D4F239871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93310182-0EDF-09FE-9640-EE774216BA8D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B11B6290-38C6-D5B4-A795-4D2879EEA5B9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D90D5B-0680-6313-0D3A-AC62B878C5E9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185A92CE-32EB-3CDA-C257-49651FD8D646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4519AA-FB9A-FC68-0DF2-42A8734AA97E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31ECD49-1B71-9B46-EC3D-D372AB22BCAC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9179B8-8974-F8FC-59E8-674C41C493FD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4FA3275-0EA6-8D39-1770-4E5AEBB87077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E3106C-86E5-B379-6079-E2851F6FA784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E8D34EE6-75FF-6515-DBE6-A17BCC6971E8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FAD20AB0-265D-6731-73EB-EB3D08995D27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3A8DB7A7-EE34-B476-3051-6E5649FBE5E6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9AF4E959-30A3-161F-3CCF-C2007923140E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7EE9839E-37A0-93C2-68DB-C81B28637480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7777FB7C-D64A-2AAE-3DD9-762532AD7FA1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75B6EC33-69B8-1ADA-8294-F88C441745C6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69461F-B9AC-9901-43F5-A9694260B8EF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407ED3DA-BF6B-F4E1-BBF0-FF05723972D8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834AE9-358F-9DD9-A5D2-74D9AA2D2F50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801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5275" y="815339"/>
            <a:ext cx="5212080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127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5"/>
              </a:spcBef>
            </a:pPr>
            <a:r>
              <a:rPr sz="1600" spc="-10" dirty="0">
                <a:solidFill>
                  <a:srgbClr val="404040"/>
                </a:solidFill>
                <a:latin typeface="HG꼬딕씨 40g"/>
                <a:cs typeface="HG꼬딕씨 40g"/>
              </a:rPr>
              <a:t>Hankook</a:t>
            </a:r>
            <a:r>
              <a:rPr sz="1600" spc="3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HG꼬딕씨 40g"/>
                <a:cs typeface="HG꼬딕씨 40g"/>
              </a:rPr>
              <a:t>Tire</a:t>
            </a:r>
            <a:r>
              <a:rPr sz="1600" spc="1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LAUFENN</a:t>
            </a:r>
            <a:r>
              <a:rPr sz="1600" spc="-1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Global</a:t>
            </a:r>
            <a:r>
              <a:rPr sz="1600" spc="1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Brand</a:t>
            </a:r>
            <a:r>
              <a:rPr sz="1600" spc="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Film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711" y="1189735"/>
            <a:ext cx="443103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785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HANKOOK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TIRE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2014.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11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2179955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Branding/Digital Promotion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Viral Film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타깃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구매자의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성향과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취향을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속에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담아내며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123189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고객의 라이프스타일에 맞는 드라이빙 스타일을 제안하는 타이어가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라우펜임을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전달하기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위해,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전반에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라우펜의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컬러와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로고를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모티프한 소품 등을 녹여내며 실용성을 갖추면서도 심플하고 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스타일리시한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브랜드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아이덴티티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전달.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LAUFENN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Launching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Show에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영상이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오르며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행사를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성공적으로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이끌었음.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145" y="3697985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4996" y="815339"/>
            <a:ext cx="4683252" cy="284378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56132" y="4600955"/>
            <a:ext cx="10072370" cy="1880870"/>
            <a:chOff x="1056132" y="4600955"/>
            <a:chExt cx="10072370" cy="1880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220" y="4605527"/>
              <a:ext cx="3328416" cy="18760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132" y="4600955"/>
              <a:ext cx="3336036" cy="18806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0688" y="4600955"/>
              <a:ext cx="3337559" cy="1880616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B9B17D0-6D54-AC74-3B02-4980E2E75D3C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2663B13-C381-F793-450F-C40CC04A4058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E8755195-8941-E275-C91C-45B7AF2FBF38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F51123-E875-9DF9-A587-1B572F1BF65A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747D6695-BD3B-5408-7052-ECCC92B6BA17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22769387-76A6-6318-B5A3-0E162557DB16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288854-B4A8-D003-8AA4-BA0BC901D733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94E24895-7C8E-8E97-51F9-16A52417118E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76E2FE-9555-7AF1-A979-028C9735229C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EF609E31-C0E6-51A1-07B2-6022809729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F8D119-DD4A-7B2E-F7EF-6FFC6F885213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CA04CDDE-EE46-3D08-67D2-12F93D53A329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BBEE28-09EA-3E6E-F778-5EE68098AFB6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A38A44E1-17AA-F272-C941-1B1DA8407CAD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2805624B-FB42-9155-F514-BCC62D2EAD8F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505BE214-43EE-0ED3-5D8C-F3697E874990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DD88F529-3737-1EC7-C205-110FB12661B5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83CC43D6-FF9A-EF2C-D189-DD61CAA925A0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37A2D371-B434-1AB8-20A9-21C6547AF5EB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6C317467-2214-5FD1-9A4A-7FF651EF8B05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5E89E5-1D22-19D8-6768-614BAFF3A016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C2E8A62C-1F0A-6B45-834A-89C0A93D7B3A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1F7567-E748-056B-23F7-2F8FC50F8578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018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062227" y="4611623"/>
            <a:ext cx="6693534" cy="1877695"/>
            <a:chOff x="1062227" y="4611623"/>
            <a:chExt cx="6693534" cy="1877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227" y="4611623"/>
              <a:ext cx="3331464" cy="18775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219" y="4613147"/>
              <a:ext cx="3328416" cy="18760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815339"/>
            <a:ext cx="5213985" cy="3327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4064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‘SAVE</a:t>
            </a:r>
            <a:r>
              <a:rPr sz="1600" spc="-2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OUR</a:t>
            </a:r>
            <a:r>
              <a:rPr sz="1600" spc="-15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BEE’</a:t>
            </a:r>
            <a:r>
              <a:rPr sz="1600" spc="-30" dirty="0">
                <a:solidFill>
                  <a:srgbClr val="404040"/>
                </a:solidFill>
                <a:latin typeface="HG꼬딕씨 40g"/>
                <a:cs typeface="HG꼬딕씨 40g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HG꼬딕씨 40g"/>
                <a:cs typeface="HG꼬딕씨 40g"/>
              </a:rPr>
              <a:t>Campaign</a:t>
            </a:r>
            <a:endParaRPr sz="1600">
              <a:latin typeface="HG꼬딕씨 40g"/>
              <a:cs typeface="HG꼬딕씨 40g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5539" y="1189101"/>
            <a:ext cx="44176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4198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Client</a:t>
            </a:r>
            <a:r>
              <a:rPr kumimoji="0" sz="1200" b="0" i="0" u="none" strike="noStrike" kern="1200" cap="none" spc="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KOLON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SPORT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Open</a:t>
            </a:r>
            <a:r>
              <a:rPr kumimoji="0" sz="1200" b="0" i="0" u="none" strike="noStrike" kern="1200" cap="none" spc="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2016.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5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250190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Category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Digital/IMC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Promotion </a:t>
            </a:r>
            <a:r>
              <a:rPr kumimoji="0" sz="1200" b="0" i="0" u="none" strike="noStrike" kern="1200" cap="none" spc="-2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Type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Brand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Experience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Info.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토종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꿀벌을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모티프로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한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의류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라인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‘BEE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Collection’을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론칭하고,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508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판매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수익금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일부를,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멸종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위기의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토종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꿀벌을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위해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기부하는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캠페인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진행. </a:t>
            </a:r>
            <a:r>
              <a:rPr kumimoji="0" sz="1200" b="0" i="0" u="none" strike="noStrike" kern="1200" cap="none" spc="-2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유튜브와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페이스북으로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릴리즈한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BEE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STRONG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뮤비는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3주의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짧은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기간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동안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약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370만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회의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조회수를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달성함.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4404" y="4611623"/>
            <a:ext cx="3331463" cy="18775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4996" y="824483"/>
            <a:ext cx="4683252" cy="28422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69145" y="3697985"/>
            <a:ext cx="1930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▲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영상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보러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가기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[Image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HG꼬딕씨 40g"/>
                <a:ea typeface="+mn-ea"/>
                <a:cs typeface="HG꼬딕씨 40g"/>
              </a:rPr>
              <a:t>Click]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/>
              <a:ea typeface="+mn-ea"/>
              <a:cs typeface="HG꼬딕씨 40g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48A0356-B5B2-B25E-6F67-B3BDC49DBEDE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9F8A934-19E3-306F-54DC-96F8FD956AB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81A8F83C-68FD-7808-0ED9-AFE7CDB20584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9F5871-4D43-35E2-A540-B316C7625678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Company</a:t>
                </a:r>
                <a:endPara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F1B7AAC6-A3AF-A75E-3F55-65C5A731AB8C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id="{86B74E5C-5D2D-6FEA-0A65-37C0992A09FF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8393E5-8FA5-C388-27D3-6CF6A83D4E24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Vision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2089415-9160-C36E-2539-397200FB0375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F125DF-E348-C4F9-F497-BD8682831CC7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Service</a:t>
                </a:r>
                <a:endParaRPr lang="ko-KR" altLang="en-US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E19EC360-6FC5-59B9-BBFB-510505E8C921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702579-3194-5C31-838A-37B9B825F26F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Organization</a:t>
                </a:r>
                <a:endParaRPr lang="ko-KR" altLang="en-US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56A17843-4DF3-75E7-2C70-9B44AB5E70BD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FF1BE7-019E-18FC-BA59-3A3BE63A1CE1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rgbClr val="0AA1D0"/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Portfolio</a:t>
                </a:r>
                <a:endParaRPr lang="ko-KR" altLang="en-US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DEB2027D-AB6D-1F0A-D2AC-D70552289D57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0071394-EA31-99F3-28EC-C9A4E5C28860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C41FDF2A-0055-BB14-4DB6-1B98769E93BB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070940E0-18D9-DCCE-F0FB-79E1D5C1034E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id="{23BCEE52-3CC1-F51F-1D27-C8778D15C392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id="{8A20B272-5E07-EE06-D32C-1FF80866294C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80210300-C8CA-EDAE-D3DC-320997E65492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4E602A7-CA8B-32EC-F754-AB78ABBCEC7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ix모던고딕 EB" panose="02020603020101020101" pitchFamily="18" charset="-127"/>
                    <a:ea typeface="Rix모던고딕 EB" panose="02020603020101020101" pitchFamily="18" charset="-127"/>
                  </a:rPr>
                  <a:t>Business</a:t>
                </a:r>
                <a:endParaRPr lang="ko-KR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endParaRPr>
              </a:p>
            </p:txBody>
          </p: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7B0DBA6B-9FBC-E401-730D-8760094EA358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92FD54-3AFF-6394-07B6-EC4EA5D577B1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69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E7A4F53-BF53-44AA-9A56-53081FC08F8F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4281F5-5FA2-4491-9B82-6FCED63C957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387D0B9F-BE83-4CD9-97DA-01DA570C876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B473D7-A60A-4AB2-A27C-0700204CD6D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Company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7C598A08-D5C1-494F-821E-1DEC57B4FBD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B6C04834-DCE0-441E-B2AC-9FCB8AED02B1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287A8-38D9-4DBB-B8AA-FD63824710C8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Vision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151C1670-352F-420B-8ACF-DEDFDC88F0A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9AEAA3-F8C0-4191-AFBD-8495614CDF2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Service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862F910-1431-42E0-A847-1A04D5A96F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270F50-E9DE-41EA-BA35-D22FD97382E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Organization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6959F1F7-CFAE-4940-A55E-D13CDB798D1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2A98C2-68B3-4436-976F-1315E6C1A67A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A1D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Portfolio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A1D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4280A9A-9606-4E8B-B3B8-8207232CBE7E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F9DF0C0-4DAA-4901-BCDF-0FF8CEA1F36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9788E6F-AC84-49A9-BF88-9F7B0804A91C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E15B84F-D56B-4C0D-A954-92B14FE0886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F5EE0FB1-34A2-4E01-9F16-EF11DA0328D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315C49E-F893-4041-B2B2-777A91443AB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E7BD332-5487-4C75-B826-C5A5C1BC4B6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294FD-5EA8-42F5-8A98-79FF4F1C6B9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Business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6E7AE1B-8630-4736-B456-C2E118A2790D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66368-2CFC-40DB-B803-B46E36AA558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rPr>
                <a:t>BOMSEN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F4575A-602E-C9A7-0B63-93339E86505C}"/>
              </a:ext>
            </a:extLst>
          </p:cNvPr>
          <p:cNvSpPr txBox="1"/>
          <p:nvPr/>
        </p:nvSpPr>
        <p:spPr>
          <a:xfrm>
            <a:off x="3969136" y="2849275"/>
            <a:ext cx="4253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-150" normalizeH="0" baseline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G꼬딕씨 99g" panose="02020603020101020101" pitchFamily="18" charset="-127"/>
                <a:ea typeface="HG꼬딕씨 99g" panose="02020603020101020101" pitchFamily="18" charset="-127"/>
              </a:defRPr>
            </a:lvl1pPr>
          </a:lstStyle>
          <a:p>
            <a:r>
              <a:rPr lang="en-US" altLang="ko-KR" dirty="0"/>
              <a:t>IMC Campaign ability</a:t>
            </a:r>
          </a:p>
        </p:txBody>
      </p:sp>
    </p:spTree>
    <p:extLst>
      <p:ext uri="{BB962C8B-B14F-4D97-AF65-F5344CB8AC3E}">
        <p14:creationId xmlns:p14="http://schemas.microsoft.com/office/powerpoint/2010/main" val="1664090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B8DCED9B-F83B-7A8E-6316-8C59B2796326}"/>
              </a:ext>
            </a:extLst>
          </p:cNvPr>
          <p:cNvSpPr/>
          <p:nvPr/>
        </p:nvSpPr>
        <p:spPr>
          <a:xfrm>
            <a:off x="803275" y="2017116"/>
            <a:ext cx="10585450" cy="4090933"/>
          </a:xfrm>
          <a:prstGeom prst="roundRect">
            <a:avLst>
              <a:gd name="adj" fmla="val 456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7A4F53-BF53-44AA-9A56-53081FC08F8F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4281F5-5FA2-4491-9B82-6FCED63C957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387D0B9F-BE83-4CD9-97DA-01DA570C876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B473D7-A60A-4AB2-A27C-0700204CD6D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Company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7C598A08-D5C1-494F-821E-1DEC57B4FBD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B6C04834-DCE0-441E-B2AC-9FCB8AED02B1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287A8-38D9-4DBB-B8AA-FD63824710C8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Vision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151C1670-352F-420B-8ACF-DEDFDC88F0A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9AEAA3-F8C0-4191-AFBD-8495614CDF2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Service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862F910-1431-42E0-A847-1A04D5A96F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270F50-E9DE-41EA-BA35-D22FD97382E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Organization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6959F1F7-CFAE-4940-A55E-D13CDB798D1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2A98C2-68B3-4436-976F-1315E6C1A67A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A1D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Portfolio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A1D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4280A9A-9606-4E8B-B3B8-8207232CBE7E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F9DF0C0-4DAA-4901-BCDF-0FF8CEA1F36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9788E6F-AC84-49A9-BF88-9F7B0804A91C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E15B84F-D56B-4C0D-A954-92B14FE0886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F5EE0FB1-34A2-4E01-9F16-EF11DA0328D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315C49E-F893-4041-B2B2-777A91443AB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E7BD332-5487-4C75-B826-C5A5C1BC4B6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294FD-5EA8-42F5-8A98-79FF4F1C6B9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Business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6E7AE1B-8630-4736-B456-C2E118A2790D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66368-2CFC-40DB-B803-B46E36AA558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rPr>
                <a:t>BOMSEN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endParaRPr>
            </a:p>
          </p:txBody>
        </p: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D9AE7F21-2E7D-4036-9E0F-A24C7D435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891" y="2804428"/>
            <a:ext cx="2677342" cy="2014748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B99731C3-9772-42D8-B6EA-979553738A8C}"/>
              </a:ext>
            </a:extLst>
          </p:cNvPr>
          <p:cNvSpPr/>
          <p:nvPr/>
        </p:nvSpPr>
        <p:spPr>
          <a:xfrm>
            <a:off x="4649405" y="2340161"/>
            <a:ext cx="2832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샤넬 </a:t>
            </a:r>
            <a:r>
              <a:rPr lang="ko-KR" altLang="en-US" dirty="0" err="1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코스메틱</a:t>
            </a:r>
            <a:r>
              <a:rPr lang="ko-KR" altLang="en-US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 디지털 마케팅 </a:t>
            </a:r>
            <a:endParaRPr lang="en-US" altLang="ko-KR" dirty="0">
              <a:solidFill>
                <a:prstClr val="black"/>
              </a:solidFill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431CFD9-F579-4D04-B185-3B65C317D5A6}"/>
              </a:ext>
            </a:extLst>
          </p:cNvPr>
          <p:cNvSpPr/>
          <p:nvPr/>
        </p:nvSpPr>
        <p:spPr>
          <a:xfrm>
            <a:off x="4528768" y="5061331"/>
            <a:ext cx="30735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글로벌 샤넬 코리아 </a:t>
            </a: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로컬라이제이션</a:t>
            </a:r>
            <a:endParaRPr lang="ko-KR" altLang="en-US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국내 신제품 론칭 디지털마케팅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/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퍼포먼스마케팅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매체 운영 관리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4D4EF9F2-506F-E3C1-6644-69AFA084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42" y="2804428"/>
            <a:ext cx="3733525" cy="2014748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E51BF0E4-3E33-1138-9768-72951D68F293}"/>
              </a:ext>
            </a:extLst>
          </p:cNvPr>
          <p:cNvSpPr/>
          <p:nvPr/>
        </p:nvSpPr>
        <p:spPr>
          <a:xfrm>
            <a:off x="1574801" y="2340161"/>
            <a:ext cx="2613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BTS </a:t>
            </a:r>
            <a:r>
              <a:rPr lang="ko-KR" altLang="en-US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글로벌 게임 캠페인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99731C3-9772-42D8-B6EA-979553738A8C}"/>
              </a:ext>
            </a:extLst>
          </p:cNvPr>
          <p:cNvSpPr/>
          <p:nvPr/>
        </p:nvSpPr>
        <p:spPr>
          <a:xfrm>
            <a:off x="928003" y="5169053"/>
            <a:ext cx="366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3match 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퍼즐게임 “</a:t>
            </a: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인더섬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with BTS” 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런칭 캠페인 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게임 사전예약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100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만 명 돌파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이용자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500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만 돌파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4E6AF042-BA6F-09A8-6EAE-465B4D2636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40"/>
          <a:stretch/>
        </p:blipFill>
        <p:spPr>
          <a:xfrm>
            <a:off x="7505845" y="2804428"/>
            <a:ext cx="3736155" cy="2014748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450887E9-EC2E-99B0-F57C-1EA591FC860B}"/>
              </a:ext>
            </a:extLst>
          </p:cNvPr>
          <p:cNvSpPr/>
          <p:nvPr/>
        </p:nvSpPr>
        <p:spPr>
          <a:xfrm>
            <a:off x="7772677" y="5061331"/>
            <a:ext cx="2976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브랜디드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콘텐츠 제작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/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오프라인 제휴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, </a:t>
            </a: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소셜채널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운영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/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10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개월 만에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130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만 누적 회원 달성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40A5E8-9CB9-5395-90C5-4823EFED87F8}"/>
              </a:ext>
            </a:extLst>
          </p:cNvPr>
          <p:cNvSpPr txBox="1"/>
          <p:nvPr/>
        </p:nvSpPr>
        <p:spPr>
          <a:xfrm>
            <a:off x="7772677" y="2340161"/>
            <a:ext cx="309836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defRPr>
            </a:lvl1pPr>
          </a:lstStyle>
          <a:p>
            <a:r>
              <a:rPr lang="ko-KR" altLang="en-US" sz="1800" dirty="0" err="1">
                <a:latin typeface="HG꼬딕씨 60g" panose="02020603020101020101" pitchFamily="18" charset="-127"/>
                <a:ea typeface="HG꼬딕씨 60g" panose="02020603020101020101" pitchFamily="18" charset="-127"/>
              </a:rPr>
              <a:t>땡겨요</a:t>
            </a:r>
            <a:r>
              <a:rPr lang="ko-KR" altLang="en-US" sz="1800" dirty="0">
                <a:latin typeface="HG꼬딕씨 60g" panose="02020603020101020101" pitchFamily="18" charset="-127"/>
                <a:ea typeface="HG꼬딕씨 60g" panose="02020603020101020101" pitchFamily="18" charset="-127"/>
              </a:rPr>
              <a:t> </a:t>
            </a:r>
            <a:r>
              <a:rPr lang="en-US" altLang="ko-KR" sz="1800" dirty="0">
                <a:latin typeface="HG꼬딕씨 60g" panose="02020603020101020101" pitchFamily="18" charset="-127"/>
                <a:ea typeface="HG꼬딕씨 60g" panose="02020603020101020101" pitchFamily="18" charset="-127"/>
              </a:rPr>
              <a:t>APP </a:t>
            </a:r>
            <a:r>
              <a:rPr lang="ko-KR" altLang="en-US" sz="1800" dirty="0" err="1">
                <a:latin typeface="HG꼬딕씨 60g" panose="02020603020101020101" pitchFamily="18" charset="-127"/>
                <a:ea typeface="HG꼬딕씨 60g" panose="02020603020101020101" pitchFamily="18" charset="-127"/>
              </a:rPr>
              <a:t>브랜디드</a:t>
            </a:r>
            <a:r>
              <a:rPr lang="ko-KR" altLang="en-US" sz="1800" dirty="0">
                <a:latin typeface="HG꼬딕씨 60g" panose="02020603020101020101" pitchFamily="18" charset="-127"/>
                <a:ea typeface="HG꼬딕씨 60g" panose="02020603020101020101" pitchFamily="18" charset="-127"/>
              </a:rPr>
              <a:t> 퍼포먼스</a:t>
            </a:r>
            <a:endParaRPr lang="en-US" altLang="ko-KR" sz="1800" dirty="0"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0322AA-2328-2B3F-1130-55FE77B842C1}"/>
              </a:ext>
            </a:extLst>
          </p:cNvPr>
          <p:cNvSpPr txBox="1"/>
          <p:nvPr/>
        </p:nvSpPr>
        <p:spPr>
          <a:xfrm>
            <a:off x="854075" y="1064660"/>
            <a:ext cx="97756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96441" indent="-96441">
              <a:buFont typeface="Arial" panose="020B0604020202020204" pitchFamily="34" charset="0"/>
              <a:buChar char="•"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>
              <a:buNone/>
            </a:pPr>
            <a:r>
              <a:rPr lang="ko-KR" altLang="en-US" sz="1800" dirty="0"/>
              <a:t>세계 </a:t>
            </a:r>
            <a:r>
              <a:rPr lang="en-US" altLang="ko-KR" sz="1800" dirty="0"/>
              <a:t>1</a:t>
            </a:r>
            <a:r>
              <a:rPr lang="ko-KR" altLang="en-US" sz="1800" dirty="0"/>
              <a:t>위 아이돌과 </a:t>
            </a:r>
            <a:r>
              <a:rPr lang="ko-KR" altLang="en-US" sz="1800" dirty="0" err="1"/>
              <a:t>하이앤드</a:t>
            </a:r>
            <a:r>
              <a:rPr lang="ko-KR" altLang="en-US" sz="1800" dirty="0"/>
              <a:t> 브랜드까지</a:t>
            </a:r>
            <a:r>
              <a:rPr lang="en-US" altLang="ko-KR" sz="1800" dirty="0"/>
              <a:t>,</a:t>
            </a:r>
            <a:r>
              <a:rPr lang="ko-KR" altLang="en-US" sz="1800" dirty="0"/>
              <a:t> 최상의 성과를 만들어 내는 </a:t>
            </a:r>
            <a:r>
              <a:rPr lang="en-US" altLang="ko-KR" sz="1800" dirty="0"/>
              <a:t>BOMASEN</a:t>
            </a:r>
            <a:r>
              <a:rPr lang="ko-KR" altLang="en-US" sz="1800" dirty="0"/>
              <a:t>은 </a:t>
            </a:r>
            <a:endParaRPr lang="en-US" altLang="ko-KR" sz="1800" dirty="0"/>
          </a:p>
          <a:p>
            <a:pPr marL="0" indent="0">
              <a:buNone/>
            </a:pPr>
            <a:r>
              <a:rPr lang="ko-KR" altLang="en-US" sz="1800" dirty="0"/>
              <a:t>강력한 </a:t>
            </a:r>
            <a:r>
              <a:rPr lang="en-US" altLang="ko-KR" sz="1800" dirty="0"/>
              <a:t>IMC </a:t>
            </a:r>
            <a:r>
              <a:rPr lang="ko-KR" altLang="en-US" sz="1800" dirty="0"/>
              <a:t>역량으로 </a:t>
            </a:r>
            <a:r>
              <a:rPr lang="en-US" altLang="ko-KR" sz="1800" dirty="0"/>
              <a:t>Red Ocean Biz</a:t>
            </a:r>
            <a:r>
              <a:rPr lang="ko-KR" altLang="en-US" sz="1800" dirty="0"/>
              <a:t>의 후발주자에게도 뛰어난 성과를 만들어 드립니다</a:t>
            </a:r>
            <a:r>
              <a:rPr lang="en-US" altLang="ko-KR" sz="1800" dirty="0"/>
              <a:t>.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85946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0E687096-E47A-8A94-54A0-78E802EBEA0D}"/>
              </a:ext>
            </a:extLst>
          </p:cNvPr>
          <p:cNvSpPr/>
          <p:nvPr/>
        </p:nvSpPr>
        <p:spPr>
          <a:xfrm>
            <a:off x="803275" y="2017116"/>
            <a:ext cx="10585450" cy="4090933"/>
          </a:xfrm>
          <a:prstGeom prst="roundRect">
            <a:avLst>
              <a:gd name="adj" fmla="val 456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C53A3A5-CBCA-B0CB-3951-F4641B599A05}"/>
              </a:ext>
            </a:extLst>
          </p:cNvPr>
          <p:cNvGrpSpPr/>
          <p:nvPr/>
        </p:nvGrpSpPr>
        <p:grpSpPr>
          <a:xfrm>
            <a:off x="841233" y="2639741"/>
            <a:ext cx="10398268" cy="2228854"/>
            <a:chOff x="842677" y="2169261"/>
            <a:chExt cx="10910216" cy="2338588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073CCD1F-0DE7-AB9D-BEA1-6335C147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677" y="2204369"/>
              <a:ext cx="1921900" cy="1081069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D06B4A2-9C57-008E-9ABB-8263A8A8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134" y="3318062"/>
              <a:ext cx="1908985" cy="1189787"/>
            </a:xfrm>
            <a:prstGeom prst="rect">
              <a:avLst/>
            </a:prstGeom>
          </p:spPr>
        </p:pic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A4F04838-FD1C-4CDB-0F43-04C062A1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3543" y="2169261"/>
              <a:ext cx="4706075" cy="2324976"/>
            </a:xfrm>
            <a:prstGeom prst="rect">
              <a:avLst/>
            </a:prstGeom>
          </p:spPr>
        </p:pic>
        <p:pic>
          <p:nvPicPr>
            <p:cNvPr id="55" name="Picture 2" descr="뉴트리원 루테인 지아잔틴 164 x 정우성 광고">
              <a:extLst>
                <a:ext uri="{FF2B5EF4-FFF2-40B4-BE49-F238E27FC236}">
                  <a16:creationId xmlns:a16="http://schemas.microsoft.com/office/drawing/2014/main" id="{4F696E5A-7105-B647-2F65-51B876A4A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584" y="2178927"/>
              <a:ext cx="4144309" cy="232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7A4F53-BF53-44AA-9A56-53081FC08F8F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4281F5-5FA2-4491-9B82-6FCED63C957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387D0B9F-BE83-4CD9-97DA-01DA570C876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B473D7-A60A-4AB2-A27C-0700204CD6D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Company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7C598A08-D5C1-494F-821E-1DEC57B4FBD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B6C04834-DCE0-441E-B2AC-9FCB8AED02B1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287A8-38D9-4DBB-B8AA-FD63824710C8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Vision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151C1670-352F-420B-8ACF-DEDFDC88F0A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9AEAA3-F8C0-4191-AFBD-8495614CDF2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Service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862F910-1431-42E0-A847-1A04D5A96F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270F50-E9DE-41EA-BA35-D22FD97382E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Organization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6959F1F7-CFAE-4940-A55E-D13CDB798D1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2A98C2-68B3-4436-976F-1315E6C1A67A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A1D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Portfolio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A1D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4280A9A-9606-4E8B-B3B8-8207232CBE7E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F9DF0C0-4DAA-4901-BCDF-0FF8CEA1F36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9788E6F-AC84-49A9-BF88-9F7B0804A91C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E15B84F-D56B-4C0D-A954-92B14FE0886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F5EE0FB1-34A2-4E01-9F16-EF11DA0328D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315C49E-F893-4041-B2B2-777A91443AB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E7BD332-5487-4C75-B826-C5A5C1BC4B6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294FD-5EA8-42F5-8A98-79FF4F1C6B9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Business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6E7AE1B-8630-4736-B456-C2E118A2790D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66368-2CFC-40DB-B803-B46E36AA558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rPr>
                <a:t>BOMSEN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322DC6B-88B1-9582-70A8-E39E473A08C4}"/>
              </a:ext>
            </a:extLst>
          </p:cNvPr>
          <p:cNvSpPr txBox="1"/>
          <p:nvPr/>
        </p:nvSpPr>
        <p:spPr>
          <a:xfrm>
            <a:off x="854075" y="1064660"/>
            <a:ext cx="97756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96441" indent="-96441">
              <a:buFont typeface="Arial" panose="020B0604020202020204" pitchFamily="34" charset="0"/>
              <a:buChar char="•"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>
              <a:buNone/>
            </a:pPr>
            <a:r>
              <a:rPr lang="ko-KR" altLang="en-US" sz="1800" dirty="0"/>
              <a:t>모든 채널과 접점을 아우르는 </a:t>
            </a:r>
            <a:r>
              <a:rPr lang="en-US" altLang="ko-KR" sz="1800" dirty="0"/>
              <a:t>BOMSEN</a:t>
            </a:r>
            <a:r>
              <a:rPr lang="ko-KR" altLang="en-US" sz="1800" dirty="0"/>
              <a:t>의 캠페인 역량은</a:t>
            </a:r>
            <a:r>
              <a:rPr lang="en-US" altLang="ko-KR" sz="1800" dirty="0"/>
              <a:t/>
            </a:r>
            <a:br>
              <a:rPr lang="en-US" altLang="ko-KR" sz="1800" dirty="0"/>
            </a:br>
            <a:r>
              <a:rPr lang="ko-KR" altLang="en-US" sz="1800" dirty="0"/>
              <a:t>금융부터 뷰티</a:t>
            </a:r>
            <a:r>
              <a:rPr lang="en-US" altLang="ko-KR" sz="1800" dirty="0"/>
              <a:t>, </a:t>
            </a:r>
            <a:r>
              <a:rPr lang="ko-KR" altLang="en-US" sz="1800" dirty="0"/>
              <a:t>건강까지 다양한 방면을 아우르고 있습니다</a:t>
            </a:r>
            <a:r>
              <a:rPr lang="en-US" altLang="ko-KR" sz="1800" dirty="0"/>
              <a:t>.</a:t>
            </a:r>
            <a:endParaRPr lang="ko-KR" altLang="en-US" sz="1800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6F577621-98EC-CBCF-1EF0-04D60DCFA3DB}"/>
              </a:ext>
            </a:extLst>
          </p:cNvPr>
          <p:cNvSpPr/>
          <p:nvPr/>
        </p:nvSpPr>
        <p:spPr>
          <a:xfrm>
            <a:off x="4419324" y="2274859"/>
            <a:ext cx="183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LG</a:t>
            </a:r>
            <a:r>
              <a:rPr lang="ko-KR" altLang="en-US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생활건강</a:t>
            </a:r>
            <a:endParaRPr lang="en-US" altLang="ko-KR" dirty="0">
              <a:solidFill>
                <a:prstClr val="black"/>
              </a:solidFill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8266A889-B2F1-2794-F2D6-9AC739AFB796}"/>
              </a:ext>
            </a:extLst>
          </p:cNvPr>
          <p:cNvSpPr/>
          <p:nvPr/>
        </p:nvSpPr>
        <p:spPr>
          <a:xfrm>
            <a:off x="3750685" y="4940636"/>
            <a:ext cx="3073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신제품 론치 디지털마케팅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브랜디드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콘텐츠 제작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메가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/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마이크로 </a:t>
            </a: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인플루언서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협업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바이럴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,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매체 운영 관리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E99D5263-02FD-0DAC-D853-A240B389C8C3}"/>
              </a:ext>
            </a:extLst>
          </p:cNvPr>
          <p:cNvSpPr/>
          <p:nvPr/>
        </p:nvSpPr>
        <p:spPr>
          <a:xfrm>
            <a:off x="1132677" y="2221416"/>
            <a:ext cx="146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삼성생명</a:t>
            </a:r>
            <a:endParaRPr lang="en-US" altLang="ko-KR" dirty="0">
              <a:solidFill>
                <a:prstClr val="black"/>
              </a:solidFill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ECCF4DD8-FBD2-A413-FBB0-CE846FBF7AF5}"/>
              </a:ext>
            </a:extLst>
          </p:cNvPr>
          <p:cNvSpPr/>
          <p:nvPr/>
        </p:nvSpPr>
        <p:spPr>
          <a:xfrm>
            <a:off x="0" y="4953609"/>
            <a:ext cx="366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브랜디드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콘텐츠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CSR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 </a:t>
            </a:r>
            <a:r>
              <a:rPr lang="ko-KR" altLang="en-US" sz="1400" dirty="0" err="1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켐페인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FC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모집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켐페인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매체 운영 관리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BB99D85E-FF04-CE8C-E4A5-C1A14BC29B96}"/>
              </a:ext>
            </a:extLst>
          </p:cNvPr>
          <p:cNvSpPr/>
          <p:nvPr/>
        </p:nvSpPr>
        <p:spPr>
          <a:xfrm>
            <a:off x="7772677" y="4937911"/>
            <a:ext cx="2976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ATL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제작 및 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미디어 운영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브랜디드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콘텐츠 제작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오프라인 제휴 마케팅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FEFD03-11AC-F12D-A004-6E16BAAB5D1A}"/>
              </a:ext>
            </a:extLst>
          </p:cNvPr>
          <p:cNvSpPr txBox="1"/>
          <p:nvPr/>
        </p:nvSpPr>
        <p:spPr>
          <a:xfrm>
            <a:off x="7772677" y="2245474"/>
            <a:ext cx="309836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defRPr>
            </a:lvl1pPr>
          </a:lstStyle>
          <a:p>
            <a:r>
              <a:rPr lang="ko-KR" altLang="en-US" dirty="0" err="1"/>
              <a:t>뉴트리원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57902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0E687096-E47A-8A94-54A0-78E802EBEA0D}"/>
              </a:ext>
            </a:extLst>
          </p:cNvPr>
          <p:cNvSpPr/>
          <p:nvPr/>
        </p:nvSpPr>
        <p:spPr>
          <a:xfrm>
            <a:off x="803275" y="2017116"/>
            <a:ext cx="10585450" cy="4090933"/>
          </a:xfrm>
          <a:prstGeom prst="roundRect">
            <a:avLst>
              <a:gd name="adj" fmla="val 456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7A4F53-BF53-44AA-9A56-53081FC08F8F}"/>
              </a:ext>
            </a:extLst>
          </p:cNvPr>
          <p:cNvGrpSpPr/>
          <p:nvPr/>
        </p:nvGrpSpPr>
        <p:grpSpPr>
          <a:xfrm>
            <a:off x="689644" y="208723"/>
            <a:ext cx="10812713" cy="299814"/>
            <a:chOff x="689644" y="208723"/>
            <a:chExt cx="10812713" cy="29981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4281F5-5FA2-4491-9B82-6FCED63C9570}"/>
                </a:ext>
              </a:extLst>
            </p:cNvPr>
            <p:cNvGrpSpPr/>
            <p:nvPr/>
          </p:nvGrpSpPr>
          <p:grpSpPr>
            <a:xfrm>
              <a:off x="689644" y="208723"/>
              <a:ext cx="10812713" cy="299814"/>
              <a:chOff x="1495051" y="208723"/>
              <a:chExt cx="10812713" cy="299814"/>
            </a:xfrm>
          </p:grpSpPr>
          <p:cxnSp>
            <p:nvCxnSpPr>
              <p:cNvPr id="6" name="직선 연결선 5">
                <a:extLst>
                  <a:ext uri="{FF2B5EF4-FFF2-40B4-BE49-F238E27FC236}">
                    <a16:creationId xmlns:a16="http://schemas.microsoft.com/office/drawing/2014/main" id="{387D0B9F-BE83-4CD9-97DA-01DA570C876A}"/>
                  </a:ext>
                </a:extLst>
              </p:cNvPr>
              <p:cNvCxnSpPr/>
              <p:nvPr/>
            </p:nvCxnSpPr>
            <p:spPr>
              <a:xfrm>
                <a:off x="149505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B473D7-A60A-4AB2-A27C-0700204CD6D7}"/>
                  </a:ext>
                </a:extLst>
              </p:cNvPr>
              <p:cNvSpPr txBox="1"/>
              <p:nvPr/>
            </p:nvSpPr>
            <p:spPr>
              <a:xfrm>
                <a:off x="1832619" y="210812"/>
                <a:ext cx="8356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Company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8" name="직선 연결선 7">
                <a:extLst>
                  <a:ext uri="{FF2B5EF4-FFF2-40B4-BE49-F238E27FC236}">
                    <a16:creationId xmlns:a16="http://schemas.microsoft.com/office/drawing/2014/main" id="{7C598A08-D5C1-494F-821E-1DEC57B4FBD9}"/>
                  </a:ext>
                </a:extLst>
              </p:cNvPr>
              <p:cNvCxnSpPr/>
              <p:nvPr/>
            </p:nvCxnSpPr>
            <p:spPr>
              <a:xfrm>
                <a:off x="304534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>
                <a:extLst>
                  <a:ext uri="{FF2B5EF4-FFF2-40B4-BE49-F238E27FC236}">
                    <a16:creationId xmlns:a16="http://schemas.microsoft.com/office/drawing/2014/main" id="{B6C04834-DCE0-441E-B2AC-9FCB8AED02B1}"/>
                  </a:ext>
                </a:extLst>
              </p:cNvPr>
              <p:cNvCxnSpPr/>
              <p:nvPr/>
            </p:nvCxnSpPr>
            <p:spPr>
              <a:xfrm>
                <a:off x="4595637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287A8-38D9-4DBB-B8AA-FD63824710C8}"/>
                  </a:ext>
                </a:extLst>
              </p:cNvPr>
              <p:cNvSpPr txBox="1"/>
              <p:nvPr/>
            </p:nvSpPr>
            <p:spPr>
              <a:xfrm>
                <a:off x="5042273" y="210810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Vision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1" name="직선 연결선 10">
                <a:extLst>
                  <a:ext uri="{FF2B5EF4-FFF2-40B4-BE49-F238E27FC236}">
                    <a16:creationId xmlns:a16="http://schemas.microsoft.com/office/drawing/2014/main" id="{151C1670-352F-420B-8ACF-DEDFDC88F0AD}"/>
                  </a:ext>
                </a:extLst>
              </p:cNvPr>
              <p:cNvCxnSpPr/>
              <p:nvPr/>
            </p:nvCxnSpPr>
            <p:spPr>
              <a:xfrm>
                <a:off x="7696431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9AEAA3-F8C0-4191-AFBD-8495614CDF21}"/>
                  </a:ext>
                </a:extLst>
              </p:cNvPr>
              <p:cNvSpPr txBox="1"/>
              <p:nvPr/>
            </p:nvSpPr>
            <p:spPr>
              <a:xfrm>
                <a:off x="8106775" y="222840"/>
                <a:ext cx="6900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Service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7862F910-1431-42E0-A847-1A04D5A96F77}"/>
                  </a:ext>
                </a:extLst>
              </p:cNvPr>
              <p:cNvCxnSpPr/>
              <p:nvPr/>
            </p:nvCxnSpPr>
            <p:spPr>
              <a:xfrm>
                <a:off x="9246724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270F50-E9DE-41EA-BA35-D22FD97382E7}"/>
                  </a:ext>
                </a:extLst>
              </p:cNvPr>
              <p:cNvSpPr txBox="1"/>
              <p:nvPr/>
            </p:nvSpPr>
            <p:spPr>
              <a:xfrm>
                <a:off x="9463297" y="222840"/>
                <a:ext cx="1077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Organization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6959F1F7-CFAE-4940-A55E-D13CDB798D1C}"/>
                  </a:ext>
                </a:extLst>
              </p:cNvPr>
              <p:cNvCxnSpPr/>
              <p:nvPr/>
            </p:nvCxnSpPr>
            <p:spPr>
              <a:xfrm>
                <a:off x="10797016" y="208723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2A98C2-68B3-4436-976F-1315E6C1A67A}"/>
                  </a:ext>
                </a:extLst>
              </p:cNvPr>
              <p:cNvSpPr txBox="1"/>
              <p:nvPr/>
            </p:nvSpPr>
            <p:spPr>
              <a:xfrm>
                <a:off x="11161482" y="222840"/>
                <a:ext cx="781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A1D0"/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Portfolio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A1D0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34280A9A-9606-4E8B-B3B8-8207232CBE7E}"/>
                  </a:ext>
                </a:extLst>
              </p:cNvPr>
              <p:cNvCxnSpPr/>
              <p:nvPr/>
            </p:nvCxnSpPr>
            <p:spPr>
              <a:xfrm>
                <a:off x="149505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2F9DF0C0-4DAA-4901-BCDF-0FF8CEA1F36E}"/>
                  </a:ext>
                </a:extLst>
              </p:cNvPr>
              <p:cNvCxnSpPr/>
              <p:nvPr/>
            </p:nvCxnSpPr>
            <p:spPr>
              <a:xfrm>
                <a:off x="304534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99788E6F-AC84-49A9-BF88-9F7B0804A91C}"/>
                  </a:ext>
                </a:extLst>
              </p:cNvPr>
              <p:cNvCxnSpPr/>
              <p:nvPr/>
            </p:nvCxnSpPr>
            <p:spPr>
              <a:xfrm>
                <a:off x="4595637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6E15B84F-D56B-4C0D-A954-92B14FE08862}"/>
                  </a:ext>
                </a:extLst>
              </p:cNvPr>
              <p:cNvCxnSpPr/>
              <p:nvPr/>
            </p:nvCxnSpPr>
            <p:spPr>
              <a:xfrm>
                <a:off x="7696431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F5EE0FB1-34A2-4E01-9F16-EF11DA0328D5}"/>
                  </a:ext>
                </a:extLst>
              </p:cNvPr>
              <p:cNvCxnSpPr/>
              <p:nvPr/>
            </p:nvCxnSpPr>
            <p:spPr>
              <a:xfrm>
                <a:off x="9246724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7315C49E-F893-4041-B2B2-777A91443ABD}"/>
                  </a:ext>
                </a:extLst>
              </p:cNvPr>
              <p:cNvCxnSpPr/>
              <p:nvPr/>
            </p:nvCxnSpPr>
            <p:spPr>
              <a:xfrm>
                <a:off x="10797016" y="508537"/>
                <a:ext cx="1510748" cy="0"/>
              </a:xfrm>
              <a:prstGeom prst="line">
                <a:avLst/>
              </a:prstGeom>
              <a:ln w="28575">
                <a:solidFill>
                  <a:srgbClr val="0BAD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E7BD332-5487-4C75-B826-C5A5C1BC4B61}"/>
                  </a:ext>
                </a:extLst>
              </p:cNvPr>
              <p:cNvCxnSpPr/>
              <p:nvPr/>
            </p:nvCxnSpPr>
            <p:spPr>
              <a:xfrm>
                <a:off x="6139333" y="208723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294FD-5EA8-42F5-8A98-79FF4F1C6B90}"/>
                  </a:ext>
                </a:extLst>
              </p:cNvPr>
              <p:cNvSpPr txBox="1"/>
              <p:nvPr/>
            </p:nvSpPr>
            <p:spPr>
              <a:xfrm>
                <a:off x="6486230" y="210810"/>
                <a:ext cx="816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Rix모던고딕 EB" panose="02020603020101020101" pitchFamily="18" charset="-127"/>
                    <a:ea typeface="Rix모던고딕 EB" panose="02020603020101020101" pitchFamily="18" charset="-127"/>
                    <a:cs typeface="+mn-cs"/>
                  </a:rPr>
                  <a:t>Business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E6E7AE1B-8630-4736-B456-C2E118A2790D}"/>
                  </a:ext>
                </a:extLst>
              </p:cNvPr>
              <p:cNvCxnSpPr/>
              <p:nvPr/>
            </p:nvCxnSpPr>
            <p:spPr>
              <a:xfrm>
                <a:off x="6139333" y="508537"/>
                <a:ext cx="15107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66368-2CFC-40DB-B803-B46E36AA5584}"/>
                </a:ext>
              </a:extLst>
            </p:cNvPr>
            <p:cNvSpPr txBox="1"/>
            <p:nvPr/>
          </p:nvSpPr>
          <p:spPr>
            <a:xfrm>
              <a:off x="2538865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ix모던고딕 EB" panose="02020603020101020101" pitchFamily="18" charset="-127"/>
                  <a:ea typeface="Rix모던고딕 EB" panose="02020603020101020101" pitchFamily="18" charset="-127"/>
                  <a:cs typeface="+mn-cs"/>
                </a:rPr>
                <a:t>BOMSEN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ix모던고딕 EB" panose="02020603020101020101" pitchFamily="18" charset="-127"/>
                <a:ea typeface="Rix모던고딕 EB" panose="02020603020101020101" pitchFamily="18" charset="-127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322DC6B-88B1-9582-70A8-E39E473A08C4}"/>
              </a:ext>
            </a:extLst>
          </p:cNvPr>
          <p:cNvSpPr txBox="1"/>
          <p:nvPr/>
        </p:nvSpPr>
        <p:spPr>
          <a:xfrm>
            <a:off x="854075" y="1064660"/>
            <a:ext cx="100169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96441" indent="-96441">
              <a:buFont typeface="Arial" panose="020B0604020202020204" pitchFamily="34" charset="0"/>
              <a:buChar char="•"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>
              <a:buNone/>
            </a:pPr>
            <a:r>
              <a:rPr lang="ko-KR" altLang="en-US" sz="1800" dirty="0"/>
              <a:t>정확한 전략과 인사이트로 강력한 </a:t>
            </a:r>
            <a:r>
              <a:rPr lang="ko-KR" altLang="en-US" sz="1800" dirty="0" err="1"/>
              <a:t>파급력을</a:t>
            </a:r>
            <a:r>
              <a:rPr lang="ko-KR" altLang="en-US" sz="1800" dirty="0"/>
              <a:t> 만들어 내는 </a:t>
            </a:r>
            <a:r>
              <a:rPr lang="en-US" altLang="ko-KR" sz="1800" dirty="0"/>
              <a:t>BOMSEN</a:t>
            </a:r>
            <a:r>
              <a:rPr lang="ko-KR" altLang="en-US" sz="1800" dirty="0"/>
              <a:t>의 </a:t>
            </a:r>
            <a:r>
              <a:rPr lang="en-US" altLang="ko-KR" sz="1800" dirty="0"/>
              <a:t>IMC</a:t>
            </a:r>
            <a:r>
              <a:rPr lang="ko-KR" altLang="en-US" sz="1800" dirty="0"/>
              <a:t> </a:t>
            </a:r>
            <a:r>
              <a:rPr lang="en-US" altLang="ko-KR" sz="1800" dirty="0"/>
              <a:t>Campaign</a:t>
            </a:r>
            <a:r>
              <a:rPr lang="ko-KR" altLang="en-US" sz="1800" dirty="0"/>
              <a:t> </a:t>
            </a:r>
            <a:r>
              <a:rPr lang="en-US" altLang="ko-KR" sz="1800" dirty="0"/>
              <a:t>Creative</a:t>
            </a:r>
            <a:r>
              <a:rPr lang="ko-KR" altLang="en-US" sz="1800" dirty="0"/>
              <a:t>로</a:t>
            </a:r>
            <a:endParaRPr lang="en-US" altLang="ko-KR" sz="1800" dirty="0"/>
          </a:p>
          <a:p>
            <a:pPr marL="0" indent="0">
              <a:buNone/>
            </a:pPr>
            <a:r>
              <a:rPr lang="ko-KR" altLang="en-US" sz="1800" dirty="0"/>
              <a:t>브랜드의 성공을 위한 전방위적 서포트를 </a:t>
            </a:r>
            <a:r>
              <a:rPr lang="ko-KR" altLang="en-US" sz="1800" dirty="0" err="1"/>
              <a:t>약속드립니다</a:t>
            </a:r>
            <a:r>
              <a:rPr lang="en-US" altLang="ko-KR" sz="1800" dirty="0"/>
              <a:t>.</a:t>
            </a:r>
            <a:endParaRPr lang="ko-KR" altLang="en-US" sz="18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E99D5263-02FD-0DAC-D853-A240B389C8C3}"/>
              </a:ext>
            </a:extLst>
          </p:cNvPr>
          <p:cNvSpPr/>
          <p:nvPr/>
        </p:nvSpPr>
        <p:spPr>
          <a:xfrm>
            <a:off x="2636824" y="2221416"/>
            <a:ext cx="146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rPr>
              <a:t>에스원</a:t>
            </a:r>
            <a:endParaRPr lang="en-US" altLang="ko-KR" dirty="0">
              <a:solidFill>
                <a:prstClr val="black"/>
              </a:solidFill>
              <a:latin typeface="HG꼬딕씨 60g" panose="02020603020101020101" pitchFamily="18" charset="-127"/>
              <a:ea typeface="HG꼬딕씨 60g" panose="02020603020101020101" pitchFamily="18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ECCF4DD8-FBD2-A413-FBB0-CE846FBF7AF5}"/>
              </a:ext>
            </a:extLst>
          </p:cNvPr>
          <p:cNvSpPr/>
          <p:nvPr/>
        </p:nvSpPr>
        <p:spPr>
          <a:xfrm>
            <a:off x="1457322" y="4937911"/>
            <a:ext cx="366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바이럴 컨텐츠 </a:t>
            </a:r>
            <a:r>
              <a:rPr lang="en-US" altLang="ko-KR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4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천만 조회 기록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지상파 뉴스 및 각종 언론에 화제 영상으로 보도</a:t>
            </a:r>
            <a:endParaRPr lang="en-US" altLang="ko-KR" sz="1400" dirty="0">
              <a:solidFill>
                <a:prstClr val="black"/>
              </a:solidFill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BB99D85E-FF04-CE8C-E4A5-C1A14BC29B96}"/>
              </a:ext>
            </a:extLst>
          </p:cNvPr>
          <p:cNvSpPr/>
          <p:nvPr/>
        </p:nvSpPr>
        <p:spPr>
          <a:xfrm>
            <a:off x="6879274" y="4937911"/>
            <a:ext cx="2976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ATL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제작 및 </a:t>
            </a:r>
            <a:r>
              <a:rPr lang="ko-KR" altLang="en-US" sz="1400" dirty="0">
                <a:solidFill>
                  <a:prstClr val="black"/>
                </a:solidFill>
                <a:latin typeface="HG꼬딕씨 40g" panose="02020603020101020101" pitchFamily="18" charset="-127"/>
                <a:ea typeface="HG꼬딕씨 40g" panose="02020603020101020101" pitchFamily="18" charset="-127"/>
              </a:rPr>
              <a:t>미디어 운영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브랜디드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 콘텐츠 제작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  <a:p>
            <a:pPr algn="ctr"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꼬딕씨 40g" panose="02020603020101020101" pitchFamily="18" charset="-127"/>
                <a:ea typeface="HG꼬딕씨 40g" panose="02020603020101020101" pitchFamily="18" charset="-127"/>
              </a:rPr>
              <a:t>오프라인 제휴 마케팅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꼬딕씨 40g" panose="02020603020101020101" pitchFamily="18" charset="-127"/>
              <a:ea typeface="HG꼬딕씨 40g" panose="02020603020101020101" pitchFamily="18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FEFD03-11AC-F12D-A004-6E16BAAB5D1A}"/>
              </a:ext>
            </a:extLst>
          </p:cNvPr>
          <p:cNvSpPr txBox="1"/>
          <p:nvPr/>
        </p:nvSpPr>
        <p:spPr>
          <a:xfrm>
            <a:off x="6818429" y="2221416"/>
            <a:ext cx="309836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>
                <a:solidFill>
                  <a:prstClr val="black"/>
                </a:solidFill>
                <a:latin typeface="HG꼬딕씨 60g" panose="02020603020101020101" pitchFamily="18" charset="-127"/>
                <a:ea typeface="HG꼬딕씨 60g" panose="02020603020101020101" pitchFamily="18" charset="-127"/>
              </a:defRPr>
            </a:lvl1pPr>
          </a:lstStyle>
          <a:p>
            <a:r>
              <a:rPr lang="ko-KR" altLang="en-US" dirty="0" err="1"/>
              <a:t>뉴트리원</a:t>
            </a:r>
            <a:r>
              <a:rPr lang="ko-KR" altLang="en-US" dirty="0"/>
              <a:t> </a:t>
            </a:r>
            <a:r>
              <a:rPr lang="en-US" altLang="ko-KR" dirty="0"/>
              <a:t>TVC &amp; Digital IMC</a:t>
            </a: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4602016B-B014-33A1-C224-D2F9DF8A221D}"/>
              </a:ext>
            </a:extLst>
          </p:cNvPr>
          <p:cNvGrpSpPr/>
          <p:nvPr/>
        </p:nvGrpSpPr>
        <p:grpSpPr>
          <a:xfrm>
            <a:off x="971029" y="2666757"/>
            <a:ext cx="4996296" cy="2288510"/>
            <a:chOff x="3750685" y="1370243"/>
            <a:chExt cx="4964353" cy="2273879"/>
          </a:xfrm>
        </p:grpSpPr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19233E1B-4330-A1FC-B185-964FC1CD4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1826" y="1372565"/>
              <a:ext cx="4913212" cy="1294919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97E1EAF0-CA90-7EAE-ADC6-3A01E993A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709"/>
            <a:stretch/>
          </p:blipFill>
          <p:spPr>
            <a:xfrm>
              <a:off x="6131310" y="1370243"/>
              <a:ext cx="2526580" cy="1294919"/>
            </a:xfrm>
            <a:prstGeom prst="rect">
              <a:avLst/>
            </a:prstGeom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53C944F1-5FE2-CF40-4B96-39E08D30A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0685" y="2680703"/>
              <a:ext cx="4924808" cy="963419"/>
            </a:xfrm>
            <a:prstGeom prst="rect">
              <a:avLst/>
            </a:prstGeom>
          </p:spPr>
        </p:pic>
      </p:grpSp>
      <p:pic>
        <p:nvPicPr>
          <p:cNvPr id="63" name="그림 62">
            <a:extLst>
              <a:ext uri="{FF2B5EF4-FFF2-40B4-BE49-F238E27FC236}">
                <a16:creationId xmlns:a16="http://schemas.microsoft.com/office/drawing/2014/main" id="{07C00DCB-273A-EAD2-4373-E5FAF366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022" y="2649402"/>
            <a:ext cx="4311181" cy="22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96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어두운, 밤하늘이(가) 표시된 사진&#10;&#10;자동 생성된 설명">
            <a:extLst>
              <a:ext uri="{FF2B5EF4-FFF2-40B4-BE49-F238E27FC236}">
                <a16:creationId xmlns:a16="http://schemas.microsoft.com/office/drawing/2014/main" id="{B623F0FB-00C8-467A-B4C4-766799BE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6007" r="55" b="-6007"/>
          <a:stretch/>
        </p:blipFill>
        <p:spPr>
          <a:xfrm>
            <a:off x="0" y="0"/>
            <a:ext cx="12178602" cy="729628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681E380-9EB9-4538-8E95-4ED4D6E72804}"/>
              </a:ext>
            </a:extLst>
          </p:cNvPr>
          <p:cNvSpPr/>
          <p:nvPr/>
        </p:nvSpPr>
        <p:spPr>
          <a:xfrm>
            <a:off x="0" y="0"/>
            <a:ext cx="12178602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102C-1820-4F75-A224-D1EB6E9A8E97}"/>
              </a:ext>
            </a:extLst>
          </p:cNvPr>
          <p:cNvSpPr txBox="1"/>
          <p:nvPr/>
        </p:nvSpPr>
        <p:spPr>
          <a:xfrm>
            <a:off x="4102101" y="2967335"/>
            <a:ext cx="39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꼬딕씨 99g" panose="02020603020101020101" pitchFamily="18" charset="-127"/>
                <a:ea typeface="HG꼬딕씨 99g" panose="02020603020101020101" pitchFamily="18" charset="-127"/>
              </a:rPr>
              <a:t>감사합니다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꼬딕씨 99g" panose="02020603020101020101" pitchFamily="18" charset="-127"/>
                <a:ea typeface="HG꼬딕씨 99g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30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000" y="1416199"/>
            <a:ext cx="3445174" cy="449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Team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하루가 다르게 변하는 디지털마케팅 시장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끊임없이 탄생하는 수많은 브랜드 속에서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우리는 더 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특별해져야만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촉이 좋은 마케터가 있는 곳</a:t>
            </a: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풍부한 감성을 가진 </a:t>
            </a:r>
            <a:r>
              <a:rPr lang="ko-KR" altLang="en-US" sz="1200" b="1" dirty="0" err="1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크리에이터가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있는 곳</a:t>
            </a: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무엇보다 참 좋은 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‘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사람들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’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이 있는 곳</a:t>
            </a: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BOMSEN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강력한 맨파워와 인프라를 기반으로 소비자와 만나는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최적의 디지털 접점에서 차별화된 서비스를 제공하는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rgbClr val="14BFF4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Interactive Team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922" y="1349380"/>
            <a:ext cx="4141474" cy="40295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81687" y="5428955"/>
            <a:ext cx="546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How To Win Your Customer’s Loyalty With A Little Extra </a:t>
            </a:r>
            <a:endParaRPr lang="ko-KR" altLang="en-US" b="1" dirty="0">
              <a:solidFill>
                <a:srgbClr val="0AA1D0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1" name="직선 연결선 50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344272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3" name="직선 연결선 52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5" name="직선 연결선 54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7" name="직선 연결선 56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59" name="직선 연결선 58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663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28" y="1421607"/>
            <a:ext cx="4986957" cy="440707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483299" y="3004838"/>
            <a:ext cx="88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TREND</a:t>
            </a:r>
            <a:endParaRPr lang="ko-KR" altLang="en-US" sz="20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37261" y="2609483"/>
            <a:ext cx="139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NEW</a:t>
            </a:r>
          </a:p>
          <a:p>
            <a:pPr algn="ctr"/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DIGITAL</a:t>
            </a:r>
          </a:p>
          <a:p>
            <a:pPr algn="ctr"/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57372" y="4998010"/>
            <a:ext cx="217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BOMSEN solution</a:t>
            </a:r>
          </a:p>
          <a:p>
            <a:pPr algn="ctr"/>
            <a:r>
              <a:rPr lang="en-US" altLang="ko-KR" sz="1600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&lt;INTERACTIVE MARKETING&gt;</a:t>
            </a:r>
            <a:endParaRPr lang="ko-KR" altLang="en-US" sz="1600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78" name="직선 연결선 77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0" name="직선 연결선 79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3344272" y="210811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BOMSEN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2" name="직선 연결선 81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4" name="직선 연결선 83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6" name="직선 연결선 85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90" name="직선 연결선 89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98" name="직선 연결선 97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20B8C34-6B45-4A69-99A3-02A4026506A5}"/>
              </a:ext>
            </a:extLst>
          </p:cNvPr>
          <p:cNvSpPr txBox="1"/>
          <p:nvPr/>
        </p:nvSpPr>
        <p:spPr>
          <a:xfrm>
            <a:off x="1440000" y="1414109"/>
            <a:ext cx="3769686" cy="4220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Solution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음악 앱의 추천 노래를 들으며 출근하고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매장에 들어서자마자 나만의 커피가 알아서 주문되며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쇼핑 성향을 분석해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취향에 딱 맞는 옷을 추천해주는 세상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어느새 삶 속에 깊숙이 자리한 새로운 디지털 기술들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우리는 여기에 집중하기 시작했습니다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BOMSEN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Trend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와 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New Digital Marketing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을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혁신적으로 결합시켜</a:t>
            </a: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소비자 접점에서 최적으로 소통하는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rgbClr val="14BFF4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Interactive marketing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을 통해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고객사를 위한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최고의 브랜드 파워 솔루션을 제안합니다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03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10400" y="4216400"/>
            <a:ext cx="487680" cy="203200"/>
          </a:xfrm>
          <a:prstGeom prst="rect">
            <a:avLst/>
          </a:prstGeom>
          <a:solidFill>
            <a:srgbClr val="F4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827520" y="4667334"/>
            <a:ext cx="762000" cy="534586"/>
          </a:xfrm>
          <a:prstGeom prst="rect">
            <a:avLst/>
          </a:prstGeom>
          <a:solidFill>
            <a:srgbClr val="F4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6339" y="3151537"/>
            <a:ext cx="1194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Business</a:t>
            </a:r>
          </a:p>
          <a:p>
            <a:pPr algn="ctr"/>
            <a:r>
              <a:rPr lang="en-US" altLang="ko-KR" sz="2800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Frame</a:t>
            </a:r>
            <a:endParaRPr lang="ko-KR" altLang="en-US" sz="2800" b="1" dirty="0">
              <a:solidFill>
                <a:srgbClr val="0AA1D0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30593" y="2115877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Brand</a:t>
            </a:r>
            <a:endParaRPr lang="ko-KR" altLang="en-US" sz="20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7520" y="4519739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Tech</a:t>
            </a:r>
            <a:endParaRPr lang="ko-KR" altLang="en-US" sz="20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6740" y="449165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20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Advertising</a:t>
            </a:r>
            <a:endParaRPr lang="ko-KR" altLang="en-US" sz="2000" b="1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5233" y="1831850"/>
            <a:ext cx="173637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Brand Concept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Brand Strategy Consulting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Brand Research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83676" y="5236598"/>
            <a:ext cx="12811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New Digital Media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IOT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AI/Big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06740" y="5214530"/>
            <a:ext cx="17475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Online Campaign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SNS Marketing Consulting</a:t>
            </a:r>
          </a:p>
          <a:p>
            <a:r>
              <a:rPr lang="en-US" altLang="ko-KR" sz="105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New Media Development</a:t>
            </a:r>
            <a:endParaRPr lang="ko-KR" altLang="en-US" sz="1050" dirty="0">
              <a:latin typeface="Ebrima" panose="02000000000000000000" pitchFamily="2" charset="0"/>
              <a:ea typeface="LG체_v0.1OTF Regular" panose="020B0600000101010101" pitchFamily="34" charset="-127"/>
              <a:cs typeface="Ebrima" panose="02000000000000000000" pitchFamily="2" charset="0"/>
            </a:endParaRPr>
          </a:p>
        </p:txBody>
      </p:sp>
      <p:grpSp>
        <p:nvGrpSpPr>
          <p:cNvPr id="59" name="그룹 58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60" name="직선 연결선 59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6" name="직선 연결선 65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ysClr val="windowText" lastClr="00000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ysClr val="windowText" lastClr="00000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8" name="직선 연결선 67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2" name="직선 연결선 71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486230" y="210810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0" name="직선 연결선 79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594" y="1381236"/>
            <a:ext cx="5619580" cy="40792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8033442-EED9-4203-A0EB-7CB5EC48D6B9}"/>
              </a:ext>
            </a:extLst>
          </p:cNvPr>
          <p:cNvSpPr txBox="1"/>
          <p:nvPr/>
        </p:nvSpPr>
        <p:spPr>
          <a:xfrm>
            <a:off x="2538865" y="210811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BOMSEN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EE0B48-5E78-45F5-8931-E628270603BB}"/>
              </a:ext>
            </a:extLst>
          </p:cNvPr>
          <p:cNvSpPr txBox="1"/>
          <p:nvPr/>
        </p:nvSpPr>
        <p:spPr>
          <a:xfrm>
            <a:off x="1443847" y="1481346"/>
            <a:ext cx="2286973" cy="382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Frame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최고의 전문가 집단이 만들어내는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성공적인 캠페인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누구도 상상할 수 없는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크리에이티브가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존재하는 곳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BOMSEN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차별화된 크리에이티브와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전략적인 실행력을 바탕으로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rgbClr val="14BFF4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Digital interactive Marketing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을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지향합니다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6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6528624" y="1790197"/>
            <a:ext cx="4218039" cy="4034936"/>
            <a:chOff x="6582039" y="1310327"/>
            <a:chExt cx="4053526" cy="4053526"/>
          </a:xfrm>
        </p:grpSpPr>
        <p:grpSp>
          <p:nvGrpSpPr>
            <p:cNvPr id="13" name="그룹 12"/>
            <p:cNvGrpSpPr/>
            <p:nvPr/>
          </p:nvGrpSpPr>
          <p:grpSpPr>
            <a:xfrm>
              <a:off x="6844674" y="1310327"/>
              <a:ext cx="3754415" cy="4053526"/>
              <a:chOff x="6844674" y="1310327"/>
              <a:chExt cx="3754415" cy="4053526"/>
            </a:xfrm>
          </p:grpSpPr>
          <p:cxnSp>
            <p:nvCxnSpPr>
              <p:cNvPr id="9" name="직선 연결선 8"/>
              <p:cNvCxnSpPr/>
              <p:nvPr/>
            </p:nvCxnSpPr>
            <p:spPr>
              <a:xfrm>
                <a:off x="8604381" y="1310327"/>
                <a:ext cx="0" cy="40535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>
              <a:xfrm flipV="1">
                <a:off x="6844674" y="3339632"/>
                <a:ext cx="3754415" cy="2520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그룹 41"/>
            <p:cNvGrpSpPr/>
            <p:nvPr/>
          </p:nvGrpSpPr>
          <p:grpSpPr>
            <a:xfrm rot="2700000">
              <a:off x="7263682" y="1315017"/>
              <a:ext cx="2690240" cy="4053526"/>
              <a:chOff x="7239979" y="1310327"/>
              <a:chExt cx="2690240" cy="4053526"/>
            </a:xfrm>
          </p:grpSpPr>
          <p:cxnSp>
            <p:nvCxnSpPr>
              <p:cNvPr id="44" name="직선 연결선 43"/>
              <p:cNvCxnSpPr/>
              <p:nvPr/>
            </p:nvCxnSpPr>
            <p:spPr>
              <a:xfrm rot="18900000">
                <a:off x="7239979" y="1984375"/>
                <a:ext cx="2690240" cy="270549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>
              <a:xfrm>
                <a:off x="8604381" y="1310327"/>
                <a:ext cx="0" cy="405352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8318" y="1769774"/>
            <a:ext cx="6401380" cy="3997597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5112">
            <a:off x="7875629" y="3512633"/>
            <a:ext cx="1744355" cy="1089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5304" y="1116840"/>
            <a:ext cx="2514806" cy="661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BRAND MARKETING</a:t>
            </a:r>
          </a:p>
          <a:p>
            <a:pPr algn="ctr"/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IMC Strategy / Digital Advert / Social Media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Media Planning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9818" y="2670226"/>
            <a:ext cx="1879041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SPACE &amp; NEW MEDIA</a:t>
            </a:r>
          </a:p>
          <a:p>
            <a:r>
              <a:rPr lang="en-US" altLang="ko-KR" sz="3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Digital Interior / Retail &amp; Shopper</a:t>
            </a: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Interactive AD Platform</a:t>
            </a: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Art &amp; Exhibition</a:t>
            </a:r>
            <a:endParaRPr lang="ko-KR" altLang="en-US" sz="9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4796" y="2670226"/>
            <a:ext cx="2069797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UX &amp; CX STRATEGY</a:t>
            </a:r>
          </a:p>
          <a:p>
            <a:pPr algn="r"/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UX, CX, BX contents / Service Design</a:t>
            </a:r>
          </a:p>
          <a:p>
            <a:pPr algn="r">
              <a:lnSpc>
                <a:spcPct val="150000"/>
              </a:lnSpc>
            </a:pPr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Storytelling</a:t>
            </a:r>
            <a:endParaRPr lang="ko-KR" altLang="en-US" sz="9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4560" y="5498342"/>
            <a:ext cx="1138452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WEB/APP</a:t>
            </a:r>
          </a:p>
          <a:p>
            <a:pPr algn="ctr"/>
            <a:r>
              <a:rPr lang="en-US" altLang="ko-KR" sz="3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Microsite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Mobile Web &amp; App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SEO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9286" y="4093900"/>
            <a:ext cx="1949573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TECHNICAL DEVELOPMENT</a:t>
            </a:r>
          </a:p>
          <a:p>
            <a:r>
              <a:rPr lang="en-US" altLang="ko-KR" sz="3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Motion Sensing</a:t>
            </a: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Image Processing 3D AR&amp;VR</a:t>
            </a:r>
          </a:p>
          <a:p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Physical Computing</a:t>
            </a:r>
            <a:endParaRPr lang="ko-KR" altLang="en-US" sz="9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62" name="직선 연결선 61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4" name="직선 연결선 63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1" name="직선 연결선 70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511243" y="4093900"/>
            <a:ext cx="1997726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DESIGN &amp; MOTION</a:t>
            </a:r>
          </a:p>
          <a:p>
            <a:pPr algn="r"/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Interactive Design / Motion Graphic</a:t>
            </a:r>
          </a:p>
          <a:p>
            <a:pPr algn="r">
              <a:lnSpc>
                <a:spcPct val="150000"/>
              </a:lnSpc>
            </a:pPr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/ Brand Film / Production</a:t>
            </a:r>
            <a:endParaRPr lang="ko-KR" altLang="en-US" sz="9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43432" y="5498342"/>
            <a:ext cx="1487908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SYSTEM</a:t>
            </a:r>
          </a:p>
          <a:p>
            <a:pPr algn="ctr"/>
            <a:r>
              <a:rPr lang="en-US" altLang="ko-KR" sz="3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H/W Consulting &amp; Design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H/W Installation</a:t>
            </a:r>
          </a:p>
          <a:p>
            <a:pPr algn="ctr"/>
            <a:r>
              <a:rPr lang="en-US" altLang="ko-KR" sz="900" dirty="0"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AS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8057779" y="2992857"/>
            <a:ext cx="1229184" cy="1526552"/>
            <a:chOff x="8072980" y="2823548"/>
            <a:chExt cx="1229184" cy="1526552"/>
          </a:xfrm>
        </p:grpSpPr>
        <p:sp>
          <p:nvSpPr>
            <p:cNvPr id="33" name="TextBox 32"/>
            <p:cNvSpPr txBox="1"/>
            <p:nvPr/>
          </p:nvSpPr>
          <p:spPr>
            <a:xfrm>
              <a:off x="8072980" y="3642214"/>
              <a:ext cx="1229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>
                      <a:lumMod val="95000"/>
                    </a:schemeClr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TOUCH POINT</a:t>
              </a:r>
            </a:p>
            <a:p>
              <a:pPr algn="ctr"/>
              <a:r>
                <a:rPr lang="en-US" altLang="ko-KR" sz="2000" dirty="0">
                  <a:solidFill>
                    <a:schemeClr val="bg1">
                      <a:lumMod val="95000"/>
                    </a:schemeClr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EXPERIENCE</a:t>
              </a:r>
              <a:endParaRPr lang="ko-KR" altLang="en-US" sz="2000" dirty="0">
                <a:solidFill>
                  <a:schemeClr val="bg1">
                    <a:lumMod val="95000"/>
                  </a:schemeClr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69069">
              <a:off x="8137890" y="2823548"/>
              <a:ext cx="109837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7200" dirty="0">
                  <a:solidFill>
                    <a:schemeClr val="bg1"/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360</a:t>
              </a:r>
              <a:endParaRPr lang="ko-KR" altLang="en-US" sz="7200" dirty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EA4EAA5-0D0A-4664-873E-C8F1598E268E}"/>
              </a:ext>
            </a:extLst>
          </p:cNvPr>
          <p:cNvSpPr txBox="1"/>
          <p:nvPr/>
        </p:nvSpPr>
        <p:spPr>
          <a:xfrm>
            <a:off x="2538865" y="210811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BOMSEN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495DED-86AE-4EC2-B43B-094AA322A046}"/>
              </a:ext>
            </a:extLst>
          </p:cNvPr>
          <p:cNvSpPr txBox="1"/>
          <p:nvPr/>
        </p:nvSpPr>
        <p:spPr>
          <a:xfrm>
            <a:off x="1443847" y="1481346"/>
            <a:ext cx="3204723" cy="3551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Capabilities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BOMSEN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디지털 마케팅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프로모션 전략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광고 콘텐츠 기획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사용자 경험 설계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인터랙티브 뉴미디어 플랫폼과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소프트웨어 개발까지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기업이 원하는 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모든 기획부터 실행까지</a:t>
            </a:r>
            <a:endParaRPr lang="en-US" altLang="ko-KR" sz="1200" b="1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통합적인 경험을 한 번에 제공합니다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웹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앱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UX/UI,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모션 그래픽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영상 프로덕션을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아우르는 국내 최고의 디자인 역량이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고객사의 브랜딩을 뒷받침합니다</a:t>
            </a:r>
          </a:p>
        </p:txBody>
      </p:sp>
    </p:spTree>
    <p:extLst>
      <p:ext uri="{BB962C8B-B14F-4D97-AF65-F5344CB8AC3E}">
        <p14:creationId xmlns:p14="http://schemas.microsoft.com/office/powerpoint/2010/main" val="101233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0610" y="1484713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AA1D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BOMSEN Interactive Service</a:t>
            </a:r>
            <a:endParaRPr lang="ko-KR" altLang="en-US" b="1" dirty="0">
              <a:solidFill>
                <a:srgbClr val="0AA1D0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2240" y="1723613"/>
            <a:ext cx="4552479" cy="3857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0399" y="2353809"/>
            <a:ext cx="966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Implement,</a:t>
            </a:r>
          </a:p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Follow up</a:t>
            </a:r>
          </a:p>
          <a:p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실행 및 사후관리</a:t>
            </a:r>
            <a:endParaRPr lang="en-US" altLang="ko-KR" sz="900" dirty="0">
              <a:solidFill>
                <a:schemeClr val="bg2">
                  <a:lumMod val="50000"/>
                </a:schemeClr>
              </a:solidFill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0168" y="3218895"/>
            <a:ext cx="14093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Creativity</a:t>
            </a:r>
            <a:endParaRPr lang="en-US" altLang="ko-KR" sz="10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크리에이티브 기획 및 제작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0240" y="3344698"/>
            <a:ext cx="12747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Insight</a:t>
            </a:r>
          </a:p>
          <a:p>
            <a:endParaRPr lang="en-US" altLang="ko-KR" sz="3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분석 자료를 바탕으로</a:t>
            </a:r>
            <a:endParaRPr lang="en-US" altLang="ko-KR" sz="900" dirty="0">
              <a:solidFill>
                <a:schemeClr val="bg2">
                  <a:lumMod val="50000"/>
                </a:schemeClr>
              </a:solidFill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커뮤니케이션 목표 수립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5913" y="4339196"/>
            <a:ext cx="162897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Plan &amp;</a:t>
            </a:r>
          </a:p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Interactive Strategy</a:t>
            </a:r>
          </a:p>
          <a:p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목표에 의거한 전략 수립</a:t>
            </a:r>
            <a:endParaRPr lang="en-US" altLang="ko-KR" sz="900" dirty="0">
              <a:solidFill>
                <a:schemeClr val="bg2">
                  <a:lumMod val="50000"/>
                </a:schemeClr>
              </a:solidFill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6335" y="5293370"/>
            <a:ext cx="128112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Market analysis</a:t>
            </a:r>
            <a:endParaRPr lang="en-US" altLang="ko-KR" sz="9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고객 기본 환경 분석 및</a:t>
            </a:r>
            <a:endParaRPr lang="en-US" altLang="ko-KR" sz="900" dirty="0">
              <a:solidFill>
                <a:schemeClr val="bg2">
                  <a:lumMod val="50000"/>
                </a:schemeClr>
              </a:solidFill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마케팅 목표 이해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4710" y="3960745"/>
            <a:ext cx="16225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New media Platform</a:t>
            </a:r>
          </a:p>
          <a:p>
            <a:r>
              <a:rPr lang="ko-KR" altLang="en-US" sz="900" dirty="0">
                <a:solidFill>
                  <a:schemeClr val="bg2">
                    <a:lumMod val="50000"/>
                  </a:schemeClr>
                </a:solidFill>
                <a:latin typeface="LG체_v0.1OTF Regular" panose="020B0600000101010101" pitchFamily="34" charset="-127"/>
                <a:ea typeface="LG체_v0.1OTF Regular" panose="020B0600000101010101" pitchFamily="34" charset="-127"/>
              </a:rPr>
              <a:t>커뮤니케이션 플랫폼 확정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689644" y="208723"/>
            <a:ext cx="10812713" cy="299814"/>
            <a:chOff x="1495051" y="208723"/>
            <a:chExt cx="10812713" cy="299814"/>
          </a:xfrm>
        </p:grpSpPr>
        <p:cxnSp>
          <p:nvCxnSpPr>
            <p:cNvPr id="62" name="직선 연결선 61"/>
            <p:cNvCxnSpPr/>
            <p:nvPr/>
          </p:nvCxnSpPr>
          <p:spPr>
            <a:xfrm>
              <a:off x="1495051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832619" y="210812"/>
              <a:ext cx="835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Company</a:t>
              </a:r>
              <a:endPara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4" name="직선 연결선 63"/>
            <p:cNvCxnSpPr/>
            <p:nvPr/>
          </p:nvCxnSpPr>
          <p:spPr>
            <a:xfrm>
              <a:off x="304534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4595637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042273" y="210810"/>
              <a:ext cx="6174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Vision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>
              <a:off x="7696431" y="208723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8106775" y="222840"/>
              <a:ext cx="69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0AA1D0"/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Service</a:t>
              </a:r>
              <a:endParaRPr lang="ko-KR" altLang="en-US" sz="1200" dirty="0">
                <a:solidFill>
                  <a:srgbClr val="0AA1D0"/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1" name="직선 연결선 70"/>
            <p:cNvCxnSpPr/>
            <p:nvPr/>
          </p:nvCxnSpPr>
          <p:spPr>
            <a:xfrm>
              <a:off x="9246724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9463297" y="222840"/>
              <a:ext cx="1077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Organization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10797016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1161482" y="222840"/>
              <a:ext cx="781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Portfolio</a:t>
              </a:r>
              <a:endParaRPr lang="ko-KR" altLang="en-US" sz="1200" dirty="0"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1495051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304534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4595637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7696431" y="508537"/>
              <a:ext cx="1510748" cy="0"/>
            </a:xfrm>
            <a:prstGeom prst="line">
              <a:avLst/>
            </a:prstGeom>
            <a:ln w="28575">
              <a:solidFill>
                <a:srgbClr val="0BAD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9246724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10797016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6139333" y="208723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486230" y="210810"/>
              <a:ext cx="816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EB" panose="02020603020101020101" pitchFamily="18" charset="-127"/>
                  <a:ea typeface="Rix모던고딕 EB" panose="02020603020101020101" pitchFamily="18" charset="-127"/>
                </a:rPr>
                <a:t>Business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EB" panose="02020603020101020101" pitchFamily="18" charset="-127"/>
                <a:ea typeface="Rix모던고딕 EB" panose="02020603020101020101" pitchFamily="18" charset="-127"/>
              </a:endParaRP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6139333" y="508537"/>
              <a:ext cx="15107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253A330-29AC-4458-83D5-447C4D1E2CB3}"/>
              </a:ext>
            </a:extLst>
          </p:cNvPr>
          <p:cNvSpPr txBox="1"/>
          <p:nvPr/>
        </p:nvSpPr>
        <p:spPr>
          <a:xfrm>
            <a:off x="2538865" y="210811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Rix모던고딕 EB" panose="02020603020101020101" pitchFamily="18" charset="-127"/>
                <a:ea typeface="Rix모던고딕 EB" panose="02020603020101020101" pitchFamily="18" charset="-127"/>
              </a:rPr>
              <a:t>BOMSEN</a:t>
            </a:r>
            <a:endParaRPr lang="ko-KR" altLang="en-US" sz="1200" dirty="0"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F0800F-9D99-49E9-93BF-05DD37FB835D}"/>
              </a:ext>
            </a:extLst>
          </p:cNvPr>
          <p:cNvSpPr txBox="1"/>
          <p:nvPr/>
        </p:nvSpPr>
        <p:spPr>
          <a:xfrm>
            <a:off x="1443847" y="1480896"/>
            <a:ext cx="3724096" cy="2997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Differentiated Strategy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LG체_v0.1OTF Regular" panose="020B0600000101010101" pitchFamily="34" charset="-127"/>
              <a:ea typeface="LG체_v0.1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급변하는 디지털 환경 속에서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고객의 마케팅 목표를 달성할 수 있도록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탁월한 크리에이티브 능력과 전략적인 실행력을 바탕으로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디지털마케팅 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Full Service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를 제공합니다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또한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마케팅 입장에서 시장 상황 및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대내외적 요인 분석을 바탕으로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광고 목표에 대한 최적화된 전략을 수립해 드립니다</a:t>
            </a: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5825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3127</TotalTime>
  <Words>4031</Words>
  <Application>Microsoft Office PowerPoint</Application>
  <PresentationFormat>와이드스크린</PresentationFormat>
  <Paragraphs>906</Paragraphs>
  <Slides>47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47</vt:i4>
      </vt:variant>
    </vt:vector>
  </HeadingPairs>
  <TitlesOfParts>
    <vt:vector size="69" baseType="lpstr">
      <vt:lpstr>Rix모던고딕 EB</vt:lpstr>
      <vt:lpstr>나눔고딕 Light</vt:lpstr>
      <vt:lpstr>LG체_v0.1OTF SemiBold</vt:lpstr>
      <vt:lpstr>나눔손글씨 펜</vt:lpstr>
      <vt:lpstr>Klavika CH Regular Cond It</vt:lpstr>
      <vt:lpstr>HG꼬딕씨 40g</vt:lpstr>
      <vt:lpstr>HG꼬딕씨 99g</vt:lpstr>
      <vt:lpstr>나눔스퀘어 Bold</vt:lpstr>
      <vt:lpstr>맑은 고딕</vt:lpstr>
      <vt:lpstr>LG체_v0.1OTF Regular</vt:lpstr>
      <vt:lpstr>tvN 즐거운이야기 Bold</vt:lpstr>
      <vt:lpstr>나눔스퀘어</vt:lpstr>
      <vt:lpstr>바탕</vt:lpstr>
      <vt:lpstr>Wingdings</vt:lpstr>
      <vt:lpstr>Arial</vt:lpstr>
      <vt:lpstr>Calibri</vt:lpstr>
      <vt:lpstr>Klavika CH Bold Cond It</vt:lpstr>
      <vt:lpstr>HG꼬딕씨 60g</vt:lpstr>
      <vt:lpstr>Times New Roman</vt:lpstr>
      <vt:lpstr>Ebrima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한국고용정보원(워크넷)</vt:lpstr>
      <vt:lpstr>브라더코리아</vt:lpstr>
      <vt:lpstr>세종사이버대학교</vt:lpstr>
      <vt:lpstr>삼성 에스원</vt:lpstr>
      <vt:lpstr>영실업 꼬모조이</vt:lpstr>
      <vt:lpstr>롯데GRS</vt:lpstr>
      <vt:lpstr>창의와탐구</vt:lpstr>
      <vt:lpstr>Hertz Korea</vt:lpstr>
      <vt:lpstr>EAGON</vt:lpstr>
      <vt:lpstr>카이스트 경영대학</vt:lpstr>
      <vt:lpstr>Kiehl’s Dermatologist Solutions</vt:lpstr>
      <vt:lpstr>Downy Winter Romance Campaign</vt:lpstr>
      <vt:lpstr>Hankook Tire LAUFENN Global Brand Film</vt:lpstr>
      <vt:lpstr>‘SAVE OUR BEE’ Campaign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조준형</dc:creator>
  <cp:lastModifiedBy>이병웅</cp:lastModifiedBy>
  <cp:revision>486</cp:revision>
  <dcterms:created xsi:type="dcterms:W3CDTF">2017-05-24T04:31:47Z</dcterms:created>
  <dcterms:modified xsi:type="dcterms:W3CDTF">2024-05-08T04:34:50Z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0</vt:lpwstr>
  </property>
  <property fmtid="{D5CDD505-2E9C-101B-9397-08002B2CF9AE}" pid="3" name="FDRSet">
    <vt:lpwstr>manual</vt:lpwstr>
  </property>
</Properties>
</file>